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0279975" cy="42808525"/>
  <p:notesSz cx="6858000" cy="9144000"/>
  <p:defaultTextStyle>
    <a:defPPr>
      <a:defRPr lang="fr-FR"/>
    </a:defPPr>
    <a:lvl1pPr marL="0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215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43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64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86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3483">
          <p15:clr>
            <a:srgbClr val="A4A3A4"/>
          </p15:clr>
        </p15:guide>
        <p15:guide id="2" pos="95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EEF4"/>
    <a:srgbClr val="F2DCDB"/>
    <a:srgbClr val="B7DEE8"/>
    <a:srgbClr val="93CDDD"/>
    <a:srgbClr val="31859C"/>
    <a:srgbClr val="2159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60517" autoAdjust="0"/>
  </p:normalViewPr>
  <p:slideViewPr>
    <p:cSldViewPr>
      <p:cViewPr>
        <p:scale>
          <a:sx n="40" d="100"/>
          <a:sy n="40" d="100"/>
        </p:scale>
        <p:origin x="-744" y="3864"/>
      </p:cViewPr>
      <p:guideLst>
        <p:guide orient="horz" pos="13483"/>
        <p:guide pos="95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70998" y="13298392"/>
            <a:ext cx="25737979" cy="9176087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541996" y="24258164"/>
            <a:ext cx="21195983" cy="109399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17/05/16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17/05/16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2698227" y="10702131"/>
            <a:ext cx="22557528" cy="227995033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5015123" y="10702131"/>
            <a:ext cx="67178439" cy="2279950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17/05/16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17/05/16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91909" y="27508444"/>
            <a:ext cx="25737979" cy="8502249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391909" y="18144082"/>
            <a:ext cx="25737979" cy="9364362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215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431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64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861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17/05/16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015123" y="62349824"/>
            <a:ext cx="44867985" cy="176347340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387773" y="62349824"/>
            <a:ext cx="44867982" cy="176347340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17/05/16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13999" y="1714326"/>
            <a:ext cx="27251978" cy="7134754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13999" y="9582375"/>
            <a:ext cx="13378914" cy="399347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13999" y="13575852"/>
            <a:ext cx="13378914" cy="24664452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15381808" y="9582375"/>
            <a:ext cx="13384170" cy="399347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15381808" y="13575852"/>
            <a:ext cx="13384170" cy="24664452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17/05/16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17/05/16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17/05/16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14000" y="1704413"/>
            <a:ext cx="9961903" cy="7253667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838629" y="1704417"/>
            <a:ext cx="16927347" cy="36535890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514000" y="8958084"/>
            <a:ext cx="9961903" cy="29282223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17/05/16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35087" y="29965968"/>
            <a:ext cx="18167985" cy="3537652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935087" y="3825021"/>
            <a:ext cx="18167985" cy="25685115"/>
          </a:xfrm>
        </p:spPr>
        <p:txBody>
          <a:bodyPr/>
          <a:lstStyle>
            <a:lvl1pPr marL="0" indent="0">
              <a:buNone/>
              <a:defRPr sz="14600"/>
            </a:lvl1pPr>
            <a:lvl2pPr marL="2088215" indent="0">
              <a:buNone/>
              <a:defRPr sz="12800"/>
            </a:lvl2pPr>
            <a:lvl3pPr marL="4176431" indent="0">
              <a:buNone/>
              <a:defRPr sz="11000"/>
            </a:lvl3pPr>
            <a:lvl4pPr marL="6264646" indent="0">
              <a:buNone/>
              <a:defRPr sz="9100"/>
            </a:lvl4pPr>
            <a:lvl5pPr marL="8352861" indent="0">
              <a:buNone/>
              <a:defRPr sz="9100"/>
            </a:lvl5pPr>
            <a:lvl6pPr marL="10441076" indent="0">
              <a:buNone/>
              <a:defRPr sz="9100"/>
            </a:lvl6pPr>
            <a:lvl7pPr marL="12529292" indent="0">
              <a:buNone/>
              <a:defRPr sz="9100"/>
            </a:lvl7pPr>
            <a:lvl8pPr marL="14617507" indent="0">
              <a:buNone/>
              <a:defRPr sz="9100"/>
            </a:lvl8pPr>
            <a:lvl9pPr marL="16705722" indent="0">
              <a:buNone/>
              <a:defRPr sz="91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935087" y="33503620"/>
            <a:ext cx="18167985" cy="5024053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40C2-E881-41FC-8F37-634A950D4B74}" type="datetimeFigureOut">
              <a:rPr lang="fr-FR" smtClean="0"/>
              <a:pPr/>
              <a:t>17/05/16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513999" y="1714326"/>
            <a:ext cx="27251978" cy="7134754"/>
          </a:xfrm>
          <a:prstGeom prst="rect">
            <a:avLst/>
          </a:prstGeom>
        </p:spPr>
        <p:txBody>
          <a:bodyPr vert="horz" lIns="417643" tIns="208822" rIns="417643" bIns="208822" rtlCol="0" anchor="ctr">
            <a:normAutofit/>
          </a:bodyPr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13999" y="9988659"/>
            <a:ext cx="27251978" cy="28251648"/>
          </a:xfrm>
          <a:prstGeom prst="rect">
            <a:avLst/>
          </a:prstGeom>
        </p:spPr>
        <p:txBody>
          <a:bodyPr vert="horz" lIns="417643" tIns="208822" rIns="417643" bIns="208822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513998" y="39677164"/>
            <a:ext cx="7065328" cy="2279158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F40C2-E881-41FC-8F37-634A950D4B74}" type="datetimeFigureOut">
              <a:rPr lang="fr-FR" smtClean="0"/>
              <a:pPr/>
              <a:t>17/05/16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345658" y="39677164"/>
            <a:ext cx="9588659" cy="2279158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21700649" y="39677164"/>
            <a:ext cx="7065328" cy="2279158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CCB06-9896-4D38-A468-F8323FCA774F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76431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6161" indent="-1566161" algn="l" defTabSz="4176431" rtl="0" eaLnBrk="1" latinLnBrk="0" hangingPunct="1">
        <a:spcBef>
          <a:spcPct val="20000"/>
        </a:spcBef>
        <a:buFont typeface="Arial" pitchFamily="34" charset="0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3350" indent="-1305135" algn="l" defTabSz="4176431" rtl="0" eaLnBrk="1" latinLnBrk="0" hangingPunct="1">
        <a:spcBef>
          <a:spcPct val="20000"/>
        </a:spcBef>
        <a:buFont typeface="Arial" pitchFamily="34" charset="0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0538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753" indent="-1044108" algn="l" defTabSz="4176431" rtl="0" eaLnBrk="1" latinLnBrk="0" hangingPunct="1">
        <a:spcBef>
          <a:spcPct val="20000"/>
        </a:spcBef>
        <a:buFont typeface="Arial" pitchFamily="34" charset="0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969" indent="-1044108" algn="l" defTabSz="4176431" rtl="0" eaLnBrk="1" latinLnBrk="0" hangingPunct="1">
        <a:spcBef>
          <a:spcPct val="20000"/>
        </a:spcBef>
        <a:buFont typeface="Arial" pitchFamily="34" charset="0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5184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399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615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830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jpeg"/><Relationship Id="rId12" Type="http://schemas.openxmlformats.org/officeDocument/2006/relationships/image" Target="../media/image10.jpeg"/><Relationship Id="rId13" Type="http://schemas.openxmlformats.org/officeDocument/2006/relationships/image" Target="../media/image11.jpeg"/><Relationship Id="rId14" Type="http://schemas.openxmlformats.org/officeDocument/2006/relationships/image" Target="../media/image12.jpeg"/><Relationship Id="rId15" Type="http://schemas.openxmlformats.org/officeDocument/2006/relationships/image" Target="../media/image13.jpe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hyperlink" Target="mailto:helene.serra@ineris.fr" TargetMode="External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7.jpeg"/><Relationship Id="rId10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Connecteur droit 158"/>
          <p:cNvCxnSpPr/>
          <p:nvPr/>
        </p:nvCxnSpPr>
        <p:spPr>
          <a:xfrm>
            <a:off x="17566626" y="13147832"/>
            <a:ext cx="10462793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8" name="Connecteur droit 157"/>
          <p:cNvCxnSpPr/>
          <p:nvPr/>
        </p:nvCxnSpPr>
        <p:spPr>
          <a:xfrm>
            <a:off x="1373541" y="13119451"/>
            <a:ext cx="11815923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7" name="Rectangle à coins arrondis 146"/>
          <p:cNvSpPr/>
          <p:nvPr/>
        </p:nvSpPr>
        <p:spPr>
          <a:xfrm rot="5400000">
            <a:off x="7243921" y="5969734"/>
            <a:ext cx="683641" cy="12398567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0" name="Image 79" descr="plantes aquatiques un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3080" b="67287"/>
          <a:stretch>
            <a:fillRect/>
          </a:stretch>
        </p:blipFill>
        <p:spPr>
          <a:xfrm rot="16200000">
            <a:off x="1097027" y="32299660"/>
            <a:ext cx="2239729" cy="2681487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20757591" y="10128142"/>
            <a:ext cx="9144035" cy="1010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/>
          <p:cNvSpPr/>
          <p:nvPr/>
        </p:nvSpPr>
        <p:spPr>
          <a:xfrm>
            <a:off x="20757591" y="8587538"/>
            <a:ext cx="9144035" cy="1302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/>
          <p:cNvSpPr/>
          <p:nvPr/>
        </p:nvSpPr>
        <p:spPr>
          <a:xfrm>
            <a:off x="20757591" y="7003363"/>
            <a:ext cx="9144035" cy="1440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20757592" y="5203163"/>
            <a:ext cx="9144034" cy="158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Pentagone 70"/>
          <p:cNvSpPr/>
          <p:nvPr/>
        </p:nvSpPr>
        <p:spPr>
          <a:xfrm rot="5400000">
            <a:off x="19244444" y="5778526"/>
            <a:ext cx="1872208" cy="720080"/>
          </a:xfrm>
          <a:prstGeom prst="homePlate">
            <a:avLst>
              <a:gd name="adj" fmla="val 33165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à coins arrondis 3"/>
          <p:cNvSpPr/>
          <p:nvPr/>
        </p:nvSpPr>
        <p:spPr>
          <a:xfrm>
            <a:off x="4122763" y="809974"/>
            <a:ext cx="23258584" cy="1031597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5706939" y="824490"/>
            <a:ext cx="197485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chemeClr val="bg1">
                    <a:lumMod val="95000"/>
                  </a:schemeClr>
                </a:solidFill>
                <a:latin typeface="Aharoni" pitchFamily="2" charset="-79"/>
                <a:cs typeface="Aharoni" pitchFamily="2" charset="-79"/>
              </a:rPr>
              <a:t>Game-based tools to transmit freshwater ecology concepts</a:t>
            </a:r>
            <a:endParaRPr lang="fr-FR" sz="5500" dirty="0">
              <a:solidFill>
                <a:schemeClr val="bg1">
                  <a:lumMod val="95000"/>
                </a:schemeClr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818658" y="2130764"/>
            <a:ext cx="28443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u="sng" dirty="0"/>
              <a:t>SERRA, Hélène</a:t>
            </a:r>
            <a:r>
              <a:rPr lang="fr-FR" sz="3200" baseline="30000" dirty="0"/>
              <a:t>1</a:t>
            </a:r>
            <a:r>
              <a:rPr lang="fr-FR" sz="3200" dirty="0"/>
              <a:t> , RAIMBAULT, Juste</a:t>
            </a:r>
            <a:r>
              <a:rPr lang="fr-FR" sz="3200" baseline="30000" dirty="0"/>
              <a:t>2</a:t>
            </a:r>
            <a:r>
              <a:rPr lang="fr-FR" sz="3200" dirty="0"/>
              <a:t> </a:t>
            </a:r>
            <a:r>
              <a:rPr lang="en-US" sz="3200" dirty="0"/>
              <a:t> *corresponding author: </a:t>
            </a:r>
            <a:r>
              <a:rPr lang="en-US" sz="3200" b="1" dirty="0">
                <a:hlinkClick r:id="rId3"/>
              </a:rPr>
              <a:t>helene.serra@u-bordeaux.fr</a:t>
            </a:r>
            <a:endParaRPr lang="fr-FR" sz="3200" dirty="0"/>
          </a:p>
          <a:p>
            <a:pPr algn="ctr"/>
            <a:r>
              <a:rPr lang="en-US" sz="3200" baseline="30000" dirty="0"/>
              <a:t>1 </a:t>
            </a:r>
            <a:r>
              <a:rPr lang="fr-FR" sz="3200" dirty="0" err="1"/>
              <a:t>University</a:t>
            </a:r>
            <a:r>
              <a:rPr lang="fr-FR" sz="3200" dirty="0"/>
              <a:t> of Bordeaux/UMR CNRS 5805 EPOC/LPTC, </a:t>
            </a:r>
            <a:r>
              <a:rPr lang="en-US" sz="3200" dirty="0"/>
              <a:t>France</a:t>
            </a:r>
          </a:p>
          <a:p>
            <a:pPr algn="ctr"/>
            <a:r>
              <a:rPr lang="en-US" sz="3200" baseline="30000" dirty="0">
                <a:cs typeface="Aharoni" pitchFamily="2" charset="-79"/>
              </a:rPr>
              <a:t>2</a:t>
            </a:r>
            <a:r>
              <a:rPr lang="en-US" sz="3200" dirty="0">
                <a:cs typeface="Aharoni" pitchFamily="2" charset="-79"/>
              </a:rPr>
              <a:t> CNRS/</a:t>
            </a:r>
            <a:r>
              <a:rPr lang="en-US" sz="3200" dirty="0" err="1">
                <a:cs typeface="Aharoni" pitchFamily="2" charset="-79"/>
              </a:rPr>
              <a:t>polytechnique</a:t>
            </a:r>
            <a:endParaRPr lang="fr-FR" sz="4000" dirty="0">
              <a:cs typeface="Aharoni" pitchFamily="2" charset="-79"/>
            </a:endParaRPr>
          </a:p>
        </p:txBody>
      </p:sp>
      <p:sp>
        <p:nvSpPr>
          <p:cNvPr id="7" name="Rectangle à coins arrondis 6"/>
          <p:cNvSpPr/>
          <p:nvPr/>
        </p:nvSpPr>
        <p:spPr>
          <a:xfrm rot="5400000">
            <a:off x="5297194" y="44396"/>
            <a:ext cx="652279" cy="924021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3226289" y="4387316"/>
            <a:ext cx="352853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500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INTRODUCTION</a:t>
            </a:r>
          </a:p>
        </p:txBody>
      </p:sp>
      <p:sp>
        <p:nvSpPr>
          <p:cNvPr id="9" name="Rectangle à coins arrondis 8"/>
          <p:cNvSpPr/>
          <p:nvPr/>
        </p:nvSpPr>
        <p:spPr>
          <a:xfrm rot="5400000">
            <a:off x="24645885" y="-551472"/>
            <a:ext cx="594944" cy="10389716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23118654" y="4359666"/>
            <a:ext cx="361829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500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METHODOLOGY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667969" y="11858751"/>
            <a:ext cx="329128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500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BOARD GAME</a:t>
            </a:r>
          </a:p>
        </p:txBody>
      </p:sp>
      <p:sp>
        <p:nvSpPr>
          <p:cNvPr id="15" name="Rectangle à coins arrondis 14"/>
          <p:cNvSpPr/>
          <p:nvPr/>
        </p:nvSpPr>
        <p:spPr>
          <a:xfrm rot="5400000">
            <a:off x="22092318" y="4912629"/>
            <a:ext cx="582905" cy="1441377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19964524" y="11835682"/>
            <a:ext cx="559159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500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COMPUTER BASED GAME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980777" y="5556152"/>
            <a:ext cx="9285111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There </a:t>
            </a:r>
            <a:r>
              <a:rPr lang="fr-FR" sz="2600" dirty="0" err="1"/>
              <a:t>is</a:t>
            </a:r>
            <a:r>
              <a:rPr lang="fr-FR" sz="2600" dirty="0"/>
              <a:t> an </a:t>
            </a:r>
            <a:r>
              <a:rPr lang="fr-FR" sz="2600" dirty="0" err="1"/>
              <a:t>increasing</a:t>
            </a:r>
            <a:r>
              <a:rPr lang="fr-FR" sz="2600" dirty="0"/>
              <a:t> </a:t>
            </a:r>
            <a:r>
              <a:rPr lang="fr-FR" sz="2600" dirty="0" err="1"/>
              <a:t>awarness</a:t>
            </a:r>
            <a:r>
              <a:rPr lang="fr-FR" sz="2600" dirty="0"/>
              <a:t> of the public on </a:t>
            </a:r>
            <a:r>
              <a:rPr lang="fr-FR" sz="2600" dirty="0" err="1"/>
              <a:t>environmental</a:t>
            </a:r>
            <a:r>
              <a:rPr lang="fr-FR" sz="2600" dirty="0"/>
              <a:t> issues</a:t>
            </a:r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Expert </a:t>
            </a:r>
            <a:r>
              <a:rPr lang="fr-FR" sz="2600" dirty="0" err="1"/>
              <a:t>knowledge</a:t>
            </a:r>
            <a:r>
              <a:rPr lang="fr-FR" sz="2600" dirty="0"/>
              <a:t> </a:t>
            </a:r>
            <a:r>
              <a:rPr lang="fr-FR" sz="2600" dirty="0" err="1"/>
              <a:t>is</a:t>
            </a:r>
            <a:r>
              <a:rPr lang="fr-FR" sz="2600" dirty="0"/>
              <a:t> </a:t>
            </a:r>
            <a:r>
              <a:rPr lang="fr-FR" sz="2600" dirty="0" err="1"/>
              <a:t>often</a:t>
            </a:r>
            <a:r>
              <a:rPr lang="fr-FR" sz="2600" dirty="0"/>
              <a:t> </a:t>
            </a:r>
            <a:r>
              <a:rPr lang="fr-FR" sz="2600" dirty="0" err="1"/>
              <a:t>required</a:t>
            </a:r>
            <a:r>
              <a:rPr lang="fr-FR" sz="2600" dirty="0"/>
              <a:t> to </a:t>
            </a:r>
            <a:r>
              <a:rPr lang="fr-FR" sz="2600" dirty="0" err="1"/>
              <a:t>understand</a:t>
            </a:r>
            <a:r>
              <a:rPr lang="fr-FR" sz="2600" dirty="0"/>
              <a:t> </a:t>
            </a:r>
            <a:r>
              <a:rPr lang="fr-FR" sz="2600" dirty="0" err="1"/>
              <a:t>them</a:t>
            </a:r>
            <a:endParaRPr lang="fr-FR" sz="2600" dirty="0"/>
          </a:p>
          <a:p>
            <a:endParaRPr lang="fr-FR" sz="1500" dirty="0"/>
          </a:p>
          <a:p>
            <a:pPr marL="1179513" indent="-457200">
              <a:buFont typeface="Wingdings" panose="05000000000000000000" pitchFamily="2" charset="2"/>
              <a:buChar char="à"/>
            </a:pPr>
            <a:r>
              <a:rPr lang="fr-FR" sz="2600" b="1" dirty="0">
                <a:sym typeface="Wingdings" panose="05000000000000000000" pitchFamily="2" charset="2"/>
              </a:rPr>
              <a:t>A </a:t>
            </a:r>
            <a:r>
              <a:rPr lang="fr-FR" sz="2600" b="1" dirty="0" err="1">
                <a:sym typeface="Wingdings" panose="05000000000000000000" pitchFamily="2" charset="2"/>
              </a:rPr>
              <a:t>need</a:t>
            </a:r>
            <a:r>
              <a:rPr lang="fr-FR" sz="2600" b="1" dirty="0">
                <a:sym typeface="Wingdings" panose="05000000000000000000" pitchFamily="2" charset="2"/>
              </a:rPr>
              <a:t> for simple and </a:t>
            </a:r>
            <a:r>
              <a:rPr lang="fr-FR" sz="2600" b="1" dirty="0" err="1">
                <a:sym typeface="Wingdings" panose="05000000000000000000" pitchFamily="2" charset="2"/>
              </a:rPr>
              <a:t>understandable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b="1" dirty="0" err="1">
                <a:sym typeface="Wingdings" panose="05000000000000000000" pitchFamily="2" charset="2"/>
              </a:rPr>
              <a:t>ways</a:t>
            </a:r>
            <a:r>
              <a:rPr lang="fr-FR" sz="2600" b="1" dirty="0">
                <a:sym typeface="Wingdings" panose="05000000000000000000" pitchFamily="2" charset="2"/>
              </a:rPr>
              <a:t> to </a:t>
            </a:r>
            <a:r>
              <a:rPr lang="fr-FR" sz="2600" b="1" dirty="0" err="1">
                <a:sym typeface="Wingdings" panose="05000000000000000000" pitchFamily="2" charset="2"/>
              </a:rPr>
              <a:t>explain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b="1" dirty="0" err="1">
                <a:sym typeface="Wingdings" panose="05000000000000000000" pitchFamily="2" charset="2"/>
              </a:rPr>
              <a:t>environmental</a:t>
            </a:r>
            <a:r>
              <a:rPr lang="fr-FR" sz="2600" b="1" dirty="0">
                <a:sym typeface="Wingdings" panose="05000000000000000000" pitchFamily="2" charset="2"/>
              </a:rPr>
              <a:t> issues</a:t>
            </a:r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 err="1"/>
              <a:t>Games</a:t>
            </a:r>
            <a:r>
              <a:rPr lang="fr-FR" sz="2600" dirty="0"/>
              <a:t> </a:t>
            </a:r>
            <a:r>
              <a:rPr lang="fr-FR" sz="2600" dirty="0" err="1"/>
              <a:t>provide</a:t>
            </a:r>
            <a:r>
              <a:rPr lang="fr-FR" sz="2600" dirty="0"/>
              <a:t> a </a:t>
            </a:r>
            <a:r>
              <a:rPr lang="fr-FR" sz="2600" dirty="0" err="1"/>
              <a:t>virtual</a:t>
            </a:r>
            <a:r>
              <a:rPr lang="fr-FR" sz="2600" dirty="0"/>
              <a:t> world </a:t>
            </a:r>
            <a:r>
              <a:rPr lang="fr-FR" sz="2600" dirty="0" err="1"/>
              <a:t>with</a:t>
            </a:r>
            <a:r>
              <a:rPr lang="fr-FR" sz="2600" dirty="0"/>
              <a:t> </a:t>
            </a:r>
            <a:r>
              <a:rPr lang="fr-FR" sz="2600" dirty="0" err="1"/>
              <a:t>given</a:t>
            </a:r>
            <a:r>
              <a:rPr lang="fr-FR" sz="2600" dirty="0"/>
              <a:t> </a:t>
            </a:r>
            <a:r>
              <a:rPr lang="fr-FR" sz="2600" dirty="0" err="1"/>
              <a:t>bondaries</a:t>
            </a:r>
            <a:r>
              <a:rPr lang="fr-FR" sz="2600" dirty="0"/>
              <a:t> (</a:t>
            </a:r>
            <a:r>
              <a:rPr lang="fr-FR" sz="2600" dirty="0" err="1"/>
              <a:t>rules</a:t>
            </a:r>
            <a:r>
              <a:rPr lang="fr-FR" sz="2600" dirty="0"/>
              <a:t>) </a:t>
            </a:r>
            <a:r>
              <a:rPr lang="fr-FR" sz="2600" dirty="0" err="1"/>
              <a:t>that</a:t>
            </a:r>
            <a:r>
              <a:rPr lang="fr-FR" sz="2600" dirty="0"/>
              <a:t> the </a:t>
            </a:r>
            <a:r>
              <a:rPr lang="fr-FR" sz="2600" dirty="0" err="1"/>
              <a:t>player</a:t>
            </a:r>
            <a:r>
              <a:rPr lang="fr-FR" sz="2600" dirty="0"/>
              <a:t> </a:t>
            </a:r>
            <a:r>
              <a:rPr lang="fr-FR" sz="2600" dirty="0" err="1"/>
              <a:t>needs</a:t>
            </a:r>
            <a:r>
              <a:rPr lang="fr-FR" sz="2600" dirty="0"/>
              <a:t> to </a:t>
            </a:r>
            <a:r>
              <a:rPr lang="fr-FR" sz="2600" dirty="0" err="1"/>
              <a:t>understand</a:t>
            </a:r>
            <a:r>
              <a:rPr lang="fr-FR" sz="2600" dirty="0"/>
              <a:t> and to </a:t>
            </a:r>
            <a:r>
              <a:rPr lang="fr-FR" sz="2600" dirty="0" err="1"/>
              <a:t>follow</a:t>
            </a:r>
            <a:r>
              <a:rPr lang="fr-FR" sz="2600" dirty="0"/>
              <a:t> to </a:t>
            </a:r>
            <a:r>
              <a:rPr lang="fr-FR" sz="2600" dirty="0" err="1"/>
              <a:t>win</a:t>
            </a:r>
            <a:endParaRPr lang="fr-FR" sz="2600" dirty="0"/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 err="1"/>
              <a:t>Furthermore</a:t>
            </a:r>
            <a:r>
              <a:rPr lang="fr-FR" sz="2600" dirty="0"/>
              <a:t>, </a:t>
            </a:r>
            <a:r>
              <a:rPr lang="fr-FR" sz="2600" dirty="0" err="1"/>
              <a:t>games</a:t>
            </a:r>
            <a:r>
              <a:rPr lang="fr-FR" sz="2600" dirty="0"/>
              <a:t> are </a:t>
            </a:r>
            <a:r>
              <a:rPr lang="fr-FR" sz="2600" dirty="0" err="1"/>
              <a:t>dynamic</a:t>
            </a:r>
            <a:r>
              <a:rPr lang="fr-FR" sz="2600" dirty="0"/>
              <a:t> and interactive: the </a:t>
            </a:r>
            <a:r>
              <a:rPr lang="fr-FR" sz="2600" dirty="0" err="1"/>
              <a:t>player</a:t>
            </a:r>
            <a:r>
              <a:rPr lang="fr-FR" sz="2600" dirty="0"/>
              <a:t> engagement and </a:t>
            </a:r>
            <a:r>
              <a:rPr lang="fr-FR" sz="2600" dirty="0" err="1"/>
              <a:t>its</a:t>
            </a:r>
            <a:r>
              <a:rPr lang="fr-FR" sz="2600" dirty="0"/>
              <a:t> </a:t>
            </a:r>
            <a:r>
              <a:rPr lang="fr-FR" sz="2600" dirty="0" err="1"/>
              <a:t>knowledge</a:t>
            </a:r>
            <a:r>
              <a:rPr lang="fr-FR" sz="2600" dirty="0"/>
              <a:t> </a:t>
            </a:r>
            <a:r>
              <a:rPr lang="fr-FR" sz="2600" dirty="0" err="1"/>
              <a:t>retention</a:t>
            </a:r>
            <a:r>
              <a:rPr lang="fr-FR" sz="2600" dirty="0"/>
              <a:t> </a:t>
            </a:r>
            <a:r>
              <a:rPr lang="fr-FR" sz="2600" dirty="0" err="1"/>
              <a:t>increase</a:t>
            </a:r>
            <a:endParaRPr lang="fr-FR" sz="2600" dirty="0"/>
          </a:p>
          <a:p>
            <a:endParaRPr lang="fr-FR" sz="1500" dirty="0"/>
          </a:p>
          <a:p>
            <a:pPr marL="1082675" indent="-360363"/>
            <a:r>
              <a:rPr lang="fr-FR" sz="2600" dirty="0">
                <a:sym typeface="Wingdings" panose="05000000000000000000" pitchFamily="2" charset="2"/>
              </a:rPr>
              <a:t> </a:t>
            </a:r>
            <a:r>
              <a:rPr lang="fr-FR" sz="2600" b="1" dirty="0" err="1"/>
              <a:t>Games</a:t>
            </a:r>
            <a:r>
              <a:rPr lang="fr-FR" sz="2600" b="1" dirty="0"/>
              <a:t> display </a:t>
            </a:r>
            <a:r>
              <a:rPr lang="fr-FR" sz="2600" b="1" dirty="0" err="1"/>
              <a:t>interesting</a:t>
            </a:r>
            <a:r>
              <a:rPr lang="fr-FR" sz="2600" b="1" dirty="0"/>
              <a:t> </a:t>
            </a:r>
            <a:r>
              <a:rPr lang="fr-FR" sz="2600" b="1" dirty="0" err="1"/>
              <a:t>features</a:t>
            </a:r>
            <a:r>
              <a:rPr lang="fr-FR" sz="2600" b="1" dirty="0"/>
              <a:t> to spread </a:t>
            </a:r>
            <a:r>
              <a:rPr lang="fr-FR" sz="2600" b="1" dirty="0" err="1"/>
              <a:t>scientific</a:t>
            </a:r>
            <a:r>
              <a:rPr lang="fr-FR" sz="2600" b="1" dirty="0"/>
              <a:t> </a:t>
            </a:r>
            <a:r>
              <a:rPr lang="fr-FR" sz="2600" b="1" dirty="0" err="1"/>
              <a:t>thinking</a:t>
            </a:r>
            <a:endParaRPr lang="fr-FR" sz="2600" b="1" dirty="0"/>
          </a:p>
          <a:p>
            <a:endParaRPr lang="fr-FR" sz="2600" dirty="0"/>
          </a:p>
          <a:p>
            <a:endParaRPr lang="fr-FR" sz="2600" dirty="0"/>
          </a:p>
        </p:txBody>
      </p:sp>
      <p:sp>
        <p:nvSpPr>
          <p:cNvPr id="30" name="Chevron 29"/>
          <p:cNvSpPr/>
          <p:nvPr/>
        </p:nvSpPr>
        <p:spPr>
          <a:xfrm rot="5400000">
            <a:off x="19491114" y="10219262"/>
            <a:ext cx="1378865" cy="720080"/>
          </a:xfrm>
          <a:prstGeom prst="chevron">
            <a:avLst>
              <a:gd name="adj" fmla="val 37287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 rot="16200000">
            <a:off x="19566636" y="10360803"/>
            <a:ext cx="12882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>
                <a:solidFill>
                  <a:schemeClr val="bg1">
                    <a:lumMod val="85000"/>
                  </a:schemeClr>
                </a:solidFill>
              </a:rPr>
              <a:t>STEP 4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23276891" y="5276434"/>
            <a:ext cx="6149732" cy="1460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buFont typeface="Wingdings" pitchFamily="2" charset="2"/>
              <a:buChar char="Ø"/>
            </a:pP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Aim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the 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game</a:t>
            </a:r>
            <a:endParaRPr lang="fr-FR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buFont typeface="Wingdings" pitchFamily="2" charset="2"/>
              <a:buChar char="Ø"/>
            </a:pPr>
            <a:r>
              <a:rPr lang="fr-FR" sz="2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Aquatic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species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fr-FR" sz="2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ecological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concepts</a:t>
            </a:r>
          </a:p>
          <a:p>
            <a:pPr>
              <a:lnSpc>
                <a:spcPct val="114000"/>
              </a:lnSpc>
              <a:buFont typeface="Wingdings" pitchFamily="2" charset="2"/>
              <a:buChar char="Ø"/>
            </a:pP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Inclusion of 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chance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20950071" y="7355912"/>
            <a:ext cx="2201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PROTOTYPES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20757591" y="8674089"/>
            <a:ext cx="2607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TEST AND</a:t>
            </a:r>
          </a:p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 EVALUATION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20674965" y="10466127"/>
            <a:ext cx="2773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DIFFUSION</a:t>
            </a:r>
          </a:p>
        </p:txBody>
      </p:sp>
      <p:sp>
        <p:nvSpPr>
          <p:cNvPr id="61" name="ZoneTexte 60"/>
          <p:cNvSpPr txBox="1"/>
          <p:nvPr/>
        </p:nvSpPr>
        <p:spPr>
          <a:xfrm>
            <a:off x="21023097" y="5730333"/>
            <a:ext cx="2170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CONTEXT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23323650" y="7008883"/>
            <a:ext cx="6577977" cy="1460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buFont typeface="Wingdings" pitchFamily="2" charset="2"/>
              <a:buChar char="Ø"/>
            </a:pP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the 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games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players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, 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token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board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114000"/>
              </a:lnSpc>
              <a:buFont typeface="Wingdings" pitchFamily="2" charset="2"/>
              <a:buChar char="Ø"/>
            </a:pP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fr-FR" sz="2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layout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the 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board</a:t>
            </a:r>
            <a:endParaRPr lang="fr-FR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buFont typeface="Wingdings" pitchFamily="2" charset="2"/>
              <a:buChar char="Ø"/>
            </a:pP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Coding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calibration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the model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23276891" y="8750152"/>
            <a:ext cx="5729332" cy="999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buFont typeface="Wingdings" pitchFamily="2" charset="2"/>
              <a:buChar char="Ø"/>
            </a:pP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Gather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player</a:t>
            </a:r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feedbacks</a:t>
            </a:r>
          </a:p>
          <a:p>
            <a:pPr>
              <a:lnSpc>
                <a:spcPct val="114000"/>
              </a:lnSpc>
              <a:buFont typeface="Wingdings" panose="05000000000000000000" pitchFamily="2" charset="2"/>
              <a:buChar char="Ø"/>
              <a:tabLst>
                <a:tab pos="176213" algn="l"/>
              </a:tabLst>
            </a:pP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 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Refining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 and 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adapting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 the 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Wingdings" pitchFamily="2" charset="2"/>
              </a:rPr>
              <a:t>games</a:t>
            </a:r>
            <a:endParaRPr lang="fr-FR" sz="2600" dirty="0">
              <a:solidFill>
                <a:schemeClr val="tx1">
                  <a:lumMod val="75000"/>
                  <a:lumOff val="25000"/>
                </a:schemeClr>
              </a:solidFill>
              <a:sym typeface="Wingdings" pitchFamily="2" charset="2"/>
            </a:endParaRPr>
          </a:p>
        </p:txBody>
      </p:sp>
      <p:sp>
        <p:nvSpPr>
          <p:cNvPr id="66" name="ZoneTexte 65"/>
          <p:cNvSpPr txBox="1"/>
          <p:nvPr/>
        </p:nvSpPr>
        <p:spPr>
          <a:xfrm>
            <a:off x="23276891" y="10182617"/>
            <a:ext cx="6138988" cy="9965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buFont typeface="Wingdings" pitchFamily="2" charset="2"/>
              <a:buChar char="Ø"/>
            </a:pP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Identification of 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funding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opportunities</a:t>
            </a:r>
            <a:endParaRPr lang="fr-FR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buFont typeface="Wingdings" pitchFamily="2" charset="2"/>
              <a:buChar char="Ø"/>
            </a:pP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Construction of a diffusion network</a:t>
            </a:r>
          </a:p>
        </p:txBody>
      </p:sp>
      <p:sp>
        <p:nvSpPr>
          <p:cNvPr id="68" name="Chevron 67"/>
          <p:cNvSpPr/>
          <p:nvPr/>
        </p:nvSpPr>
        <p:spPr>
          <a:xfrm rot="5400000">
            <a:off x="19488754" y="8918593"/>
            <a:ext cx="1383587" cy="720079"/>
          </a:xfrm>
          <a:prstGeom prst="chevron">
            <a:avLst>
              <a:gd name="adj" fmla="val 37287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9" name="Chevron 68"/>
          <p:cNvSpPr/>
          <p:nvPr/>
        </p:nvSpPr>
        <p:spPr>
          <a:xfrm rot="5400000">
            <a:off x="19352456" y="7470714"/>
            <a:ext cx="1656184" cy="720080"/>
          </a:xfrm>
          <a:prstGeom prst="chevron">
            <a:avLst>
              <a:gd name="adj" fmla="val 37287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 rot="16200000">
            <a:off x="19578248" y="8984726"/>
            <a:ext cx="12882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3</a:t>
            </a:r>
          </a:p>
        </p:txBody>
      </p:sp>
      <p:sp>
        <p:nvSpPr>
          <p:cNvPr id="32" name="ZoneTexte 31"/>
          <p:cNvSpPr txBox="1"/>
          <p:nvPr/>
        </p:nvSpPr>
        <p:spPr>
          <a:xfrm rot="16200000">
            <a:off x="19494628" y="7544566"/>
            <a:ext cx="12882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2</a:t>
            </a:r>
          </a:p>
        </p:txBody>
      </p:sp>
      <p:sp>
        <p:nvSpPr>
          <p:cNvPr id="31" name="ZoneTexte 30"/>
          <p:cNvSpPr txBox="1"/>
          <p:nvPr/>
        </p:nvSpPr>
        <p:spPr>
          <a:xfrm rot="16200000">
            <a:off x="19566636" y="5672358"/>
            <a:ext cx="12882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1</a:t>
            </a:r>
          </a:p>
        </p:txBody>
      </p:sp>
      <p:sp>
        <p:nvSpPr>
          <p:cNvPr id="72" name="Pentagone 71"/>
          <p:cNvSpPr/>
          <p:nvPr/>
        </p:nvSpPr>
        <p:spPr>
          <a:xfrm rot="5400000">
            <a:off x="11321873" y="15546846"/>
            <a:ext cx="6316490" cy="455640"/>
          </a:xfrm>
          <a:prstGeom prst="homePlate">
            <a:avLst>
              <a:gd name="adj" fmla="val 33165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Chevron 72"/>
          <p:cNvSpPr/>
          <p:nvPr/>
        </p:nvSpPr>
        <p:spPr>
          <a:xfrm rot="5400000">
            <a:off x="6696720" y="26950788"/>
            <a:ext cx="15607402" cy="464483"/>
          </a:xfrm>
          <a:prstGeom prst="chevron">
            <a:avLst>
              <a:gd name="adj" fmla="val 37287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4" name="ZoneTexte 73"/>
          <p:cNvSpPr txBox="1"/>
          <p:nvPr/>
        </p:nvSpPr>
        <p:spPr>
          <a:xfrm rot="16200000">
            <a:off x="13847311" y="20824730"/>
            <a:ext cx="1297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2</a:t>
            </a:r>
          </a:p>
        </p:txBody>
      </p:sp>
      <p:sp>
        <p:nvSpPr>
          <p:cNvPr id="75" name="ZoneTexte 74"/>
          <p:cNvSpPr txBox="1"/>
          <p:nvPr/>
        </p:nvSpPr>
        <p:spPr>
          <a:xfrm rot="16200000">
            <a:off x="13847311" y="13476024"/>
            <a:ext cx="1297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1013563" y="13447762"/>
            <a:ext cx="12896326" cy="12680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36688" indent="-514350">
              <a:buFont typeface="Arial" pitchFamily="34" charset="0"/>
              <a:buChar char="•"/>
            </a:pP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Context</a:t>
            </a:r>
            <a:endParaRPr lang="fr-FR" sz="28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922338"/>
            <a:endParaRPr lang="fr-FR" sz="15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dirty="0"/>
              <a:t>The </a:t>
            </a:r>
            <a:r>
              <a:rPr lang="fr-FR" sz="2800" b="1" dirty="0" err="1"/>
              <a:t>player</a:t>
            </a:r>
            <a:r>
              <a:rPr lang="fr-FR" sz="2800" b="1" dirty="0"/>
              <a:t> </a:t>
            </a:r>
            <a:r>
              <a:rPr lang="fr-FR" sz="2800" b="1" dirty="0" err="1"/>
              <a:t>is</a:t>
            </a:r>
            <a:r>
              <a:rPr lang="fr-FR" sz="2800" b="1" dirty="0"/>
              <a:t> a </a:t>
            </a:r>
            <a:r>
              <a:rPr lang="fr-FR" sz="2800" b="1" dirty="0" err="1"/>
              <a:t>fish</a:t>
            </a:r>
            <a:r>
              <a:rPr lang="fr-FR" sz="2800" dirty="0"/>
              <a:t>, </a:t>
            </a:r>
            <a:r>
              <a:rPr lang="fr-FR" sz="2800" dirty="0" err="1"/>
              <a:t>either</a:t>
            </a:r>
            <a:r>
              <a:rPr lang="fr-FR" sz="2800" dirty="0"/>
              <a:t> a </a:t>
            </a:r>
            <a:r>
              <a:rPr lang="fr-FR" sz="2800" dirty="0" err="1"/>
              <a:t>predator</a:t>
            </a:r>
            <a:r>
              <a:rPr lang="fr-FR" sz="2800" dirty="0"/>
              <a:t> or a </a:t>
            </a:r>
            <a:r>
              <a:rPr lang="fr-FR" sz="2800" dirty="0" err="1"/>
              <a:t>prey</a:t>
            </a:r>
            <a:endParaRPr lang="fr-FR" sz="2800" dirty="0"/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dirty="0"/>
              <a:t>The </a:t>
            </a:r>
            <a:r>
              <a:rPr lang="fr-FR" sz="2800" b="1" dirty="0"/>
              <a:t>objective</a:t>
            </a:r>
            <a:r>
              <a:rPr lang="fr-FR" sz="2800" dirty="0"/>
              <a:t> of the </a:t>
            </a:r>
            <a:r>
              <a:rPr lang="fr-FR" sz="2800" dirty="0" err="1"/>
              <a:t>game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b="1" dirty="0"/>
              <a:t>to </a:t>
            </a:r>
            <a:r>
              <a:rPr lang="fr-FR" sz="2800" b="1" dirty="0" err="1"/>
              <a:t>reach</a:t>
            </a:r>
            <a:r>
              <a:rPr lang="fr-FR" sz="2800" b="1" dirty="0"/>
              <a:t> a stable population of </a:t>
            </a:r>
            <a:r>
              <a:rPr lang="fr-FR" sz="2800" b="1" dirty="0" err="1"/>
              <a:t>fish</a:t>
            </a:r>
            <a:r>
              <a:rPr lang="fr-FR" sz="2800" b="1" dirty="0"/>
              <a:t> </a:t>
            </a:r>
          </a:p>
          <a:p>
            <a:endParaRPr lang="fr-FR" sz="1500" b="1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dirty="0"/>
              <a:t>Concepts </a:t>
            </a:r>
            <a:r>
              <a:rPr lang="fr-FR" sz="2800" dirty="0" err="1"/>
              <a:t>illustrated</a:t>
            </a:r>
            <a:r>
              <a:rPr lang="fr-FR" sz="2800" b="1" dirty="0"/>
              <a:t>: </a:t>
            </a:r>
            <a:r>
              <a:rPr lang="fr-FR" sz="2800" b="1" dirty="0" err="1"/>
              <a:t>feeding</a:t>
            </a:r>
            <a:r>
              <a:rPr lang="fr-FR" sz="2800" b="1" dirty="0"/>
              <a:t> </a:t>
            </a:r>
            <a:r>
              <a:rPr lang="fr-FR" sz="2800" b="1" dirty="0" err="1"/>
              <a:t>strategy</a:t>
            </a:r>
            <a:r>
              <a:rPr lang="fr-FR" sz="2800" b="1" dirty="0"/>
              <a:t>, </a:t>
            </a:r>
            <a:r>
              <a:rPr lang="fr-FR" sz="2800" b="1" dirty="0" err="1"/>
              <a:t>eproduction</a:t>
            </a:r>
            <a:r>
              <a:rPr lang="fr-FR" sz="2800" b="1" dirty="0"/>
              <a:t>, </a:t>
            </a:r>
            <a:r>
              <a:rPr lang="fr-FR" sz="2800" b="1" dirty="0" err="1"/>
              <a:t>predation</a:t>
            </a:r>
            <a:r>
              <a:rPr lang="fr-FR" sz="2800" b="1" dirty="0"/>
              <a:t> and </a:t>
            </a:r>
            <a:r>
              <a:rPr lang="fr-FR" sz="2800" b="1" dirty="0" err="1"/>
              <a:t>competition</a:t>
            </a:r>
            <a:endParaRPr lang="fr-FR" sz="2800" b="1" dirty="0"/>
          </a:p>
          <a:p>
            <a:endParaRPr lang="fr-FR" sz="28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1436688" indent="-514350">
              <a:buFont typeface="Arial" pitchFamily="34" charset="0"/>
              <a:buChar char="•"/>
            </a:pP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Basis of the </a:t>
            </a: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board</a:t>
            </a: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game</a:t>
            </a:r>
            <a:endParaRPr lang="fr-FR" sz="28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fr-FR" sz="1500" b="1" dirty="0">
              <a:solidFill>
                <a:schemeClr val="tx2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b="1" dirty="0" err="1"/>
              <a:t>Species</a:t>
            </a:r>
            <a:r>
              <a:rPr lang="fr-FR" sz="2600" dirty="0"/>
              <a:t>: the </a:t>
            </a:r>
            <a:r>
              <a:rPr lang="fr-FR" sz="2600" b="1" dirty="0" err="1"/>
              <a:t>roach</a:t>
            </a:r>
            <a:r>
              <a:rPr lang="fr-FR" sz="2600" dirty="0"/>
              <a:t> (</a:t>
            </a:r>
            <a:r>
              <a:rPr lang="fr-FR" sz="2600" i="1" dirty="0" err="1"/>
              <a:t>Rutilus</a:t>
            </a:r>
            <a:r>
              <a:rPr lang="fr-FR" sz="2600" i="1" dirty="0"/>
              <a:t> </a:t>
            </a:r>
            <a:r>
              <a:rPr lang="fr-FR" sz="2600" i="1" dirty="0" err="1"/>
              <a:t>rutilus</a:t>
            </a:r>
            <a:r>
              <a:rPr lang="fr-FR" sz="2600" dirty="0"/>
              <a:t>) as a </a:t>
            </a:r>
            <a:r>
              <a:rPr lang="fr-FR" sz="2600" dirty="0" err="1"/>
              <a:t>prey</a:t>
            </a:r>
            <a:r>
              <a:rPr lang="fr-FR" sz="2600" dirty="0"/>
              <a:t> and the </a:t>
            </a:r>
            <a:r>
              <a:rPr lang="fr-FR" sz="2600" b="1" dirty="0" err="1"/>
              <a:t>pumpkinseed</a:t>
            </a:r>
            <a:r>
              <a:rPr lang="fr-FR" sz="2600" dirty="0"/>
              <a:t> (</a:t>
            </a:r>
            <a:r>
              <a:rPr lang="fr-FR" sz="2600" i="1" dirty="0" err="1"/>
              <a:t>Lepomis</a:t>
            </a:r>
            <a:r>
              <a:rPr lang="fr-FR" sz="2600" i="1" dirty="0"/>
              <a:t> </a:t>
            </a:r>
            <a:r>
              <a:rPr lang="fr-FR" sz="2600" i="1" dirty="0" err="1"/>
              <a:t>gibbosus</a:t>
            </a:r>
            <a:r>
              <a:rPr lang="fr-FR" sz="2600" dirty="0"/>
              <a:t>) as a </a:t>
            </a:r>
            <a:r>
              <a:rPr lang="fr-FR" sz="2600" dirty="0" err="1"/>
              <a:t>predator</a:t>
            </a:r>
            <a:r>
              <a:rPr lang="fr-FR" sz="2600" dirty="0"/>
              <a:t>, :</a:t>
            </a:r>
            <a:r>
              <a:rPr lang="fr-FR" sz="2600" dirty="0" err="1"/>
              <a:t>two</a:t>
            </a:r>
            <a:r>
              <a:rPr lang="fr-FR" sz="2600" dirty="0"/>
              <a:t> </a:t>
            </a:r>
            <a:r>
              <a:rPr lang="fr-FR" sz="2600" b="1" dirty="0" err="1"/>
              <a:t>common</a:t>
            </a:r>
            <a:r>
              <a:rPr lang="fr-FR" sz="2600" b="1" dirty="0"/>
              <a:t> </a:t>
            </a:r>
            <a:r>
              <a:rPr lang="fr-FR" sz="2600" b="1" dirty="0" err="1"/>
              <a:t>european</a:t>
            </a:r>
            <a:r>
              <a:rPr lang="fr-FR" sz="2600" b="1" dirty="0"/>
              <a:t> </a:t>
            </a:r>
            <a:r>
              <a:rPr lang="fr-FR" sz="2600" b="1" dirty="0" err="1"/>
              <a:t>small</a:t>
            </a:r>
            <a:r>
              <a:rPr lang="fr-FR" sz="2600" b="1" dirty="0"/>
              <a:t> </a:t>
            </a:r>
            <a:r>
              <a:rPr lang="fr-FR" sz="2600" b="1" dirty="0" err="1"/>
              <a:t>fish</a:t>
            </a:r>
            <a:r>
              <a:rPr lang="fr-FR" sz="2600" b="1" dirty="0"/>
              <a:t> </a:t>
            </a:r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Illustration of a </a:t>
            </a:r>
            <a:r>
              <a:rPr lang="fr-FR" sz="2600" b="1" dirty="0"/>
              <a:t>native </a:t>
            </a:r>
            <a:r>
              <a:rPr lang="fr-FR" sz="2600" b="1" dirty="0" err="1"/>
              <a:t>european</a:t>
            </a:r>
            <a:r>
              <a:rPr lang="fr-FR" sz="2600" b="1" dirty="0"/>
              <a:t> </a:t>
            </a:r>
            <a:r>
              <a:rPr lang="fr-FR" sz="2600" b="1" dirty="0" err="1"/>
              <a:t>shoal</a:t>
            </a:r>
            <a:r>
              <a:rPr lang="fr-FR" sz="2600" b="1" dirty="0"/>
              <a:t> </a:t>
            </a:r>
            <a:r>
              <a:rPr lang="fr-FR" sz="2600" b="1" dirty="0" err="1"/>
              <a:t>fish</a:t>
            </a:r>
            <a:r>
              <a:rPr lang="fr-FR" sz="2600" b="1" dirty="0"/>
              <a:t> </a:t>
            </a:r>
            <a:r>
              <a:rPr lang="fr-FR" sz="2600" dirty="0"/>
              <a:t>(the </a:t>
            </a:r>
            <a:r>
              <a:rPr lang="fr-FR" sz="2600" dirty="0" err="1"/>
              <a:t>roach</a:t>
            </a:r>
            <a:r>
              <a:rPr lang="fr-FR" sz="2600" dirty="0"/>
              <a:t>) and of an </a:t>
            </a:r>
            <a:r>
              <a:rPr lang="fr-FR" sz="2600" b="1" dirty="0"/>
              <a:t>invasive </a:t>
            </a:r>
            <a:r>
              <a:rPr lang="fr-FR" sz="2600" b="1" dirty="0" err="1"/>
              <a:t>species</a:t>
            </a:r>
            <a:r>
              <a:rPr lang="fr-FR" sz="2600" dirty="0"/>
              <a:t> (the </a:t>
            </a:r>
            <a:r>
              <a:rPr lang="fr-FR" sz="2600" dirty="0" err="1"/>
              <a:t>pumpkinseed</a:t>
            </a:r>
            <a:r>
              <a:rPr lang="fr-FR" sz="2600" dirty="0"/>
              <a:t>) </a:t>
            </a:r>
            <a:r>
              <a:rPr lang="fr-FR" sz="2600" dirty="0" err="1"/>
              <a:t>with</a:t>
            </a:r>
            <a:r>
              <a:rPr lang="fr-FR" sz="2600" dirty="0"/>
              <a:t> </a:t>
            </a:r>
            <a:r>
              <a:rPr lang="fr-FR" sz="2600" b="1" dirty="0" err="1"/>
              <a:t>specific</a:t>
            </a:r>
            <a:r>
              <a:rPr lang="fr-FR" sz="2600" b="1" dirty="0"/>
              <a:t> life </a:t>
            </a:r>
            <a:r>
              <a:rPr lang="fr-FR" sz="2600" b="1" dirty="0" err="1"/>
              <a:t>history</a:t>
            </a:r>
            <a:r>
              <a:rPr lang="fr-FR" sz="2600" b="1" dirty="0"/>
              <a:t> </a:t>
            </a:r>
            <a:r>
              <a:rPr lang="fr-FR" sz="2600" dirty="0" err="1"/>
              <a:t>characteristics</a:t>
            </a:r>
            <a:endParaRPr lang="fr-FR" sz="2600" dirty="0"/>
          </a:p>
          <a:p>
            <a:endParaRPr lang="fr-FR" sz="2600" dirty="0"/>
          </a:p>
          <a:p>
            <a:endParaRPr lang="fr-FR" sz="2600" dirty="0"/>
          </a:p>
          <a:p>
            <a:endParaRPr lang="fr-FR" sz="2600" dirty="0"/>
          </a:p>
          <a:p>
            <a:endParaRPr lang="fr-FR" sz="15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fr-FR" sz="1500" b="1" dirty="0">
              <a:solidFill>
                <a:schemeClr val="tx2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The </a:t>
            </a:r>
            <a:r>
              <a:rPr lang="fr-FR" sz="2600" dirty="0" err="1"/>
              <a:t>board</a:t>
            </a:r>
            <a:r>
              <a:rPr lang="fr-FR" sz="2600" dirty="0"/>
              <a:t> </a:t>
            </a:r>
            <a:r>
              <a:rPr lang="fr-FR" sz="2600" dirty="0" err="1"/>
              <a:t>represents</a:t>
            </a:r>
            <a:r>
              <a:rPr lang="fr-FR" sz="2600" dirty="0"/>
              <a:t> the </a:t>
            </a:r>
            <a:r>
              <a:rPr lang="fr-FR" sz="2600" b="1" dirty="0" err="1"/>
              <a:t>edge</a:t>
            </a:r>
            <a:r>
              <a:rPr lang="fr-FR" sz="2600" b="1" dirty="0"/>
              <a:t> of a </a:t>
            </a:r>
            <a:r>
              <a:rPr lang="fr-FR" sz="2600" b="1" dirty="0" err="1"/>
              <a:t>lake</a:t>
            </a:r>
            <a:r>
              <a:rPr lang="fr-FR" sz="2600" b="1" dirty="0"/>
              <a:t> </a:t>
            </a:r>
            <a:r>
              <a:rPr lang="fr-FR" sz="2600" dirty="0" err="1"/>
              <a:t>with</a:t>
            </a:r>
            <a:r>
              <a:rPr lang="fr-FR" sz="2600" dirty="0"/>
              <a:t> </a:t>
            </a:r>
            <a:r>
              <a:rPr lang="fr-FR" sz="2600" b="1" dirty="0"/>
              <a:t>plants, </a:t>
            </a:r>
            <a:r>
              <a:rPr lang="fr-FR" sz="2600" b="1" dirty="0" err="1"/>
              <a:t>crustaceans</a:t>
            </a:r>
            <a:r>
              <a:rPr lang="fr-FR" sz="2600" b="1" dirty="0"/>
              <a:t>, and </a:t>
            </a:r>
            <a:r>
              <a:rPr lang="fr-FR" sz="2600" b="1" dirty="0" err="1"/>
              <a:t>mollusks</a:t>
            </a:r>
            <a:endParaRPr lang="fr-FR" sz="2600" b="1" dirty="0"/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The </a:t>
            </a:r>
            <a:r>
              <a:rPr lang="fr-FR" sz="2600" dirty="0" err="1"/>
              <a:t>player</a:t>
            </a:r>
            <a:r>
              <a:rPr lang="fr-FR" sz="2600" dirty="0"/>
              <a:t> choses a </a:t>
            </a:r>
            <a:r>
              <a:rPr lang="fr-FR" sz="2600" dirty="0" err="1"/>
              <a:t>fish</a:t>
            </a:r>
            <a:r>
              <a:rPr lang="fr-FR" sz="2600" dirty="0"/>
              <a:t> </a:t>
            </a:r>
            <a:r>
              <a:rPr lang="fr-FR" sz="2600" dirty="0" err="1"/>
              <a:t>species</a:t>
            </a:r>
            <a:r>
              <a:rPr lang="fr-FR" sz="2600" dirty="0"/>
              <a:t> and </a:t>
            </a:r>
            <a:r>
              <a:rPr lang="fr-FR" sz="2600" dirty="0" err="1"/>
              <a:t>starts</a:t>
            </a:r>
            <a:r>
              <a:rPr lang="fr-FR" sz="2600" dirty="0"/>
              <a:t> the </a:t>
            </a:r>
            <a:r>
              <a:rPr lang="fr-FR" sz="2600" dirty="0" err="1"/>
              <a:t>game</a:t>
            </a:r>
            <a:r>
              <a:rPr lang="fr-FR" sz="2600" dirty="0"/>
              <a:t> </a:t>
            </a:r>
            <a:r>
              <a:rPr lang="fr-FR" sz="2600" dirty="0" err="1"/>
              <a:t>with</a:t>
            </a:r>
            <a:r>
              <a:rPr lang="fr-FR" sz="2600" dirty="0"/>
              <a:t> 2 </a:t>
            </a:r>
            <a:r>
              <a:rPr lang="fr-FR" sz="2600" dirty="0" err="1"/>
              <a:t>token</a:t>
            </a:r>
            <a:r>
              <a:rPr lang="fr-FR" sz="2600" dirty="0"/>
              <a:t> (male +</a:t>
            </a:r>
            <a:r>
              <a:rPr lang="fr-FR" sz="2600" dirty="0" err="1"/>
              <a:t>female</a:t>
            </a:r>
            <a:r>
              <a:rPr lang="fr-FR" sz="2600" dirty="0"/>
              <a:t>)</a:t>
            </a:r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The </a:t>
            </a:r>
            <a:r>
              <a:rPr lang="fr-FR" sz="2600" dirty="0" err="1"/>
              <a:t>players</a:t>
            </a:r>
            <a:r>
              <a:rPr lang="fr-FR" sz="2600" dirty="0"/>
              <a:t> </a:t>
            </a:r>
            <a:r>
              <a:rPr lang="fr-FR" sz="2600" b="1" dirty="0"/>
              <a:t>use </a:t>
            </a:r>
            <a:r>
              <a:rPr lang="fr-FR" sz="2600" b="1" dirty="0" err="1"/>
              <a:t>dices</a:t>
            </a:r>
            <a:r>
              <a:rPr lang="fr-FR" sz="2600" dirty="0"/>
              <a:t> to </a:t>
            </a:r>
            <a:r>
              <a:rPr lang="fr-FR" sz="2600" b="1" dirty="0"/>
              <a:t>move the </a:t>
            </a:r>
            <a:r>
              <a:rPr lang="fr-FR" sz="2600" b="1" dirty="0" err="1"/>
              <a:t>tokens</a:t>
            </a:r>
            <a:r>
              <a:rPr lang="fr-FR" sz="2600" b="1" dirty="0"/>
              <a:t> </a:t>
            </a:r>
            <a:r>
              <a:rPr lang="fr-FR" sz="2600" dirty="0"/>
              <a:t>on the </a:t>
            </a:r>
            <a:r>
              <a:rPr lang="fr-FR" sz="2600" dirty="0" err="1"/>
              <a:t>board</a:t>
            </a:r>
            <a:r>
              <a:rPr lang="fr-FR" sz="2600" dirty="0"/>
              <a:t> and to </a:t>
            </a:r>
            <a:r>
              <a:rPr lang="fr-FR" sz="2600" b="1" dirty="0" err="1"/>
              <a:t>find</a:t>
            </a:r>
            <a:r>
              <a:rPr lang="fr-FR" sz="2600" b="1" dirty="0"/>
              <a:t> ressources</a:t>
            </a:r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 err="1"/>
              <a:t>Each</a:t>
            </a:r>
            <a:r>
              <a:rPr lang="fr-FR" sz="2600" dirty="0"/>
              <a:t> ressource </a:t>
            </a:r>
            <a:r>
              <a:rPr lang="fr-FR" sz="2600" dirty="0" err="1"/>
              <a:t>provides</a:t>
            </a:r>
            <a:r>
              <a:rPr lang="fr-FR" sz="2600" dirty="0"/>
              <a:t> the </a:t>
            </a:r>
            <a:r>
              <a:rPr lang="fr-FR" sz="2600" dirty="0" err="1"/>
              <a:t>fish</a:t>
            </a:r>
            <a:r>
              <a:rPr lang="fr-FR" sz="2600" dirty="0"/>
              <a:t> </a:t>
            </a:r>
            <a:r>
              <a:rPr lang="fr-FR" sz="2600" dirty="0" err="1"/>
              <a:t>with</a:t>
            </a:r>
            <a:r>
              <a:rPr lang="fr-FR" sz="2600" dirty="0"/>
              <a:t> a </a:t>
            </a:r>
            <a:r>
              <a:rPr lang="fr-FR" sz="2600" b="1" dirty="0" err="1"/>
              <a:t>given</a:t>
            </a:r>
            <a:r>
              <a:rPr lang="fr-FR" sz="2600" b="1" dirty="0"/>
              <a:t> </a:t>
            </a:r>
            <a:r>
              <a:rPr lang="fr-FR" sz="2600" b="1" dirty="0" err="1"/>
              <a:t>amount</a:t>
            </a:r>
            <a:r>
              <a:rPr lang="fr-FR" sz="2600" b="1" dirty="0"/>
              <a:t> of </a:t>
            </a:r>
            <a:r>
              <a:rPr lang="fr-FR" sz="2600" b="1" dirty="0" err="1"/>
              <a:t>energy</a:t>
            </a:r>
            <a:r>
              <a:rPr lang="fr-FR" sz="2600" b="1" dirty="0"/>
              <a:t> </a:t>
            </a:r>
            <a:r>
              <a:rPr lang="fr-FR" sz="2600" dirty="0" err="1"/>
              <a:t>that</a:t>
            </a:r>
            <a:r>
              <a:rPr lang="fr-FR" sz="2600" dirty="0"/>
              <a:t> </a:t>
            </a:r>
            <a:r>
              <a:rPr lang="fr-FR" sz="2600" dirty="0" err="1"/>
              <a:t>he</a:t>
            </a:r>
            <a:r>
              <a:rPr lang="fr-FR" sz="2600" dirty="0"/>
              <a:t> </a:t>
            </a:r>
            <a:r>
              <a:rPr lang="fr-FR" sz="2600" dirty="0" err="1"/>
              <a:t>accumulates</a:t>
            </a:r>
            <a:endParaRPr lang="fr-FR" sz="2600" dirty="0"/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/>
              <a:t>This </a:t>
            </a:r>
            <a:r>
              <a:rPr lang="fr-FR" sz="2600" dirty="0" err="1"/>
              <a:t>energy</a:t>
            </a:r>
            <a:r>
              <a:rPr lang="fr-FR" sz="2600" dirty="0"/>
              <a:t> </a:t>
            </a:r>
            <a:r>
              <a:rPr lang="fr-FR" sz="2600" dirty="0" err="1"/>
              <a:t>can</a:t>
            </a:r>
            <a:r>
              <a:rPr lang="fr-FR" sz="2600" dirty="0"/>
              <a:t> </a:t>
            </a:r>
            <a:r>
              <a:rPr lang="fr-FR" sz="2600" dirty="0" err="1"/>
              <a:t>further</a:t>
            </a:r>
            <a:r>
              <a:rPr lang="fr-FR" sz="2600" dirty="0"/>
              <a:t> </a:t>
            </a:r>
            <a:r>
              <a:rPr lang="fr-FR" sz="2600" b="1" dirty="0" err="1"/>
              <a:t>be</a:t>
            </a:r>
            <a:r>
              <a:rPr lang="fr-FR" sz="2600" b="1" dirty="0"/>
              <a:t> </a:t>
            </a:r>
            <a:r>
              <a:rPr lang="fr-FR" sz="2600" b="1" dirty="0" err="1"/>
              <a:t>used</a:t>
            </a:r>
            <a:r>
              <a:rPr lang="fr-FR" sz="2600" b="1" dirty="0"/>
              <a:t> to </a:t>
            </a:r>
            <a:r>
              <a:rPr lang="fr-FR" sz="2600" b="1" dirty="0" err="1"/>
              <a:t>reproduce</a:t>
            </a:r>
            <a:r>
              <a:rPr lang="fr-FR" sz="2600" b="1" dirty="0"/>
              <a:t> </a:t>
            </a:r>
            <a:r>
              <a:rPr lang="fr-FR" sz="2600" dirty="0"/>
              <a:t>(</a:t>
            </a:r>
            <a:r>
              <a:rPr lang="fr-FR" sz="2600" dirty="0" err="1"/>
              <a:t>adult</a:t>
            </a:r>
            <a:r>
              <a:rPr lang="fr-FR" sz="2600" dirty="0"/>
              <a:t> </a:t>
            </a:r>
            <a:r>
              <a:rPr lang="fr-FR" sz="2600" dirty="0" err="1"/>
              <a:t>fish</a:t>
            </a:r>
            <a:r>
              <a:rPr lang="fr-FR" sz="2600" dirty="0"/>
              <a:t>), to </a:t>
            </a:r>
            <a:r>
              <a:rPr lang="fr-FR" sz="2600" b="1" dirty="0" err="1"/>
              <a:t>grow</a:t>
            </a:r>
            <a:r>
              <a:rPr lang="fr-FR" sz="2600" dirty="0"/>
              <a:t> (</a:t>
            </a:r>
            <a:r>
              <a:rPr lang="fr-FR" sz="2600" dirty="0" err="1"/>
              <a:t>juvenile</a:t>
            </a:r>
            <a:r>
              <a:rPr lang="fr-FR" sz="2600" dirty="0"/>
              <a:t>) or to </a:t>
            </a:r>
            <a:r>
              <a:rPr lang="fr-FR" sz="2600" b="1" dirty="0" err="1"/>
              <a:t>attack</a:t>
            </a:r>
            <a:r>
              <a:rPr lang="fr-FR" sz="2600" dirty="0"/>
              <a:t> a </a:t>
            </a:r>
            <a:r>
              <a:rPr lang="fr-FR" sz="2600" dirty="0" err="1"/>
              <a:t>prey</a:t>
            </a:r>
            <a:r>
              <a:rPr lang="fr-FR" sz="2600" dirty="0"/>
              <a:t> (</a:t>
            </a:r>
            <a:r>
              <a:rPr lang="fr-FR" sz="2600" dirty="0" err="1"/>
              <a:t>predator</a:t>
            </a:r>
            <a:r>
              <a:rPr lang="fr-FR" sz="2600" dirty="0"/>
              <a:t>)</a:t>
            </a:r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600" dirty="0" err="1"/>
              <a:t>Each</a:t>
            </a:r>
            <a:r>
              <a:rPr lang="fr-FR" sz="2600" dirty="0"/>
              <a:t> </a:t>
            </a:r>
            <a:r>
              <a:rPr lang="fr-FR" sz="2600" dirty="0" err="1"/>
              <a:t>turn</a:t>
            </a:r>
            <a:r>
              <a:rPr lang="fr-FR" sz="2600" dirty="0"/>
              <a:t>, the </a:t>
            </a:r>
            <a:r>
              <a:rPr lang="fr-FR" sz="2600" dirty="0" err="1"/>
              <a:t>player</a:t>
            </a:r>
            <a:r>
              <a:rPr lang="fr-FR" sz="2600" dirty="0"/>
              <a:t> </a:t>
            </a:r>
            <a:r>
              <a:rPr lang="fr-FR" sz="2600" dirty="0" err="1"/>
              <a:t>takes</a:t>
            </a:r>
            <a:r>
              <a:rPr lang="fr-FR" sz="2600" dirty="0"/>
              <a:t> </a:t>
            </a:r>
            <a:r>
              <a:rPr lang="fr-FR" sz="2600" b="1" dirty="0"/>
              <a:t>a </a:t>
            </a:r>
            <a:r>
              <a:rPr lang="fr-FR" sz="2600" b="1" dirty="0" err="1"/>
              <a:t>card</a:t>
            </a:r>
            <a:r>
              <a:rPr lang="fr-FR" sz="2600" b="1" dirty="0"/>
              <a:t> « chance » </a:t>
            </a:r>
            <a:r>
              <a:rPr lang="fr-FR" sz="2600" dirty="0" err="1"/>
              <a:t>representing</a:t>
            </a:r>
            <a:r>
              <a:rPr lang="fr-FR" sz="2600" dirty="0"/>
              <a:t> the </a:t>
            </a:r>
            <a:r>
              <a:rPr lang="fr-FR" sz="2600" b="1" dirty="0" err="1"/>
              <a:t>events</a:t>
            </a:r>
            <a:r>
              <a:rPr lang="fr-FR" sz="2600" b="1" dirty="0"/>
              <a:t> </a:t>
            </a:r>
            <a:r>
              <a:rPr lang="fr-FR" sz="2600" b="1" dirty="0" err="1"/>
              <a:t>impacting</a:t>
            </a:r>
            <a:r>
              <a:rPr lang="fr-FR" sz="2600" b="1" dirty="0"/>
              <a:t> the </a:t>
            </a:r>
            <a:r>
              <a:rPr lang="fr-FR" sz="2600" b="1" dirty="0" err="1"/>
              <a:t>lake</a:t>
            </a:r>
            <a:endParaRPr lang="fr-FR" sz="2600" b="1" dirty="0"/>
          </a:p>
          <a:p>
            <a:endParaRPr lang="fr-FR" sz="2600" dirty="0"/>
          </a:p>
          <a:p>
            <a:pPr marL="1443038" indent="-457200">
              <a:buFont typeface="Arial" panose="020B0604020202020204" pitchFamily="34" charset="0"/>
              <a:buChar char="•"/>
            </a:pP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Ecological</a:t>
            </a: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characteristics</a:t>
            </a: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 of </a:t>
            </a: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each</a:t>
            </a: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player</a:t>
            </a: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600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fr-FR" sz="2600" dirty="0"/>
          </a:p>
        </p:txBody>
      </p:sp>
      <p:pic>
        <p:nvPicPr>
          <p:cNvPr id="54" name="Image 53" descr="gardon mâle2-propre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966479" y="26971545"/>
            <a:ext cx="1032928" cy="667106"/>
          </a:xfrm>
          <a:prstGeom prst="rect">
            <a:avLst/>
          </a:prstGeom>
        </p:spPr>
      </p:pic>
      <p:pic>
        <p:nvPicPr>
          <p:cNvPr id="55" name="Image 54" descr="gardonne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758340" y="27525804"/>
            <a:ext cx="1009793" cy="442679"/>
          </a:xfrm>
          <a:prstGeom prst="rect">
            <a:avLst/>
          </a:prstGeom>
        </p:spPr>
      </p:pic>
      <p:pic>
        <p:nvPicPr>
          <p:cNvPr id="57" name="Image 56" descr="perche-soleil femelle essai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4729"/>
          <a:stretch>
            <a:fillRect/>
          </a:stretch>
        </p:blipFill>
        <p:spPr>
          <a:xfrm flipH="1">
            <a:off x="6488206" y="26968990"/>
            <a:ext cx="2044795" cy="1275532"/>
          </a:xfrm>
          <a:prstGeom prst="rect">
            <a:avLst/>
          </a:prstGeom>
        </p:spPr>
      </p:pic>
      <p:pic>
        <p:nvPicPr>
          <p:cNvPr id="58" name="Image 57" descr="flirt gardon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 flipH="1">
            <a:off x="1093117" y="32310798"/>
            <a:ext cx="2084796" cy="1736597"/>
          </a:xfrm>
          <a:prstGeom prst="rect">
            <a:avLst/>
          </a:prstGeom>
        </p:spPr>
      </p:pic>
      <p:pic>
        <p:nvPicPr>
          <p:cNvPr id="59" name="Image 58" descr="flirt perche soleil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 flipH="1">
            <a:off x="5708153" y="32465509"/>
            <a:ext cx="1635461" cy="1665811"/>
          </a:xfrm>
          <a:prstGeom prst="rect">
            <a:avLst/>
          </a:prstGeom>
        </p:spPr>
      </p:pic>
      <p:grpSp>
        <p:nvGrpSpPr>
          <p:cNvPr id="86" name="Groupe 85"/>
          <p:cNvGrpSpPr/>
          <p:nvPr/>
        </p:nvGrpSpPr>
        <p:grpSpPr>
          <a:xfrm>
            <a:off x="1304316" y="29379840"/>
            <a:ext cx="2063097" cy="1504428"/>
            <a:chOff x="5562923" y="22825820"/>
            <a:chExt cx="2880323" cy="2682897"/>
          </a:xfrm>
        </p:grpSpPr>
        <p:pic>
          <p:nvPicPr>
            <p:cNvPr id="60" name="Image 59" descr="plantes_aquatiques_A.jpg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6852" t="35805" r="41348" b="11780"/>
            <a:stretch>
              <a:fillRect/>
            </a:stretch>
          </p:blipFill>
          <p:spPr>
            <a:xfrm>
              <a:off x="6427019" y="23159648"/>
              <a:ext cx="1803524" cy="1628989"/>
            </a:xfrm>
            <a:prstGeom prst="rect">
              <a:avLst/>
            </a:prstGeom>
          </p:spPr>
        </p:pic>
        <p:pic>
          <p:nvPicPr>
            <p:cNvPr id="70" name="Image 69" descr="plantes_aquatiques_B.jpg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506" t="35567" r="39997" b="15762"/>
            <a:stretch>
              <a:fillRect/>
            </a:stretch>
          </p:blipFill>
          <p:spPr>
            <a:xfrm>
              <a:off x="5562923" y="23950246"/>
              <a:ext cx="1978059" cy="1558471"/>
            </a:xfrm>
            <a:prstGeom prst="rect">
              <a:avLst/>
            </a:prstGeom>
          </p:spPr>
        </p:pic>
        <p:pic>
          <p:nvPicPr>
            <p:cNvPr id="76" name="Image 75" descr="plantes aquatiques un.jpg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1591" t="14044" b="38936"/>
            <a:stretch>
              <a:fillRect/>
            </a:stretch>
          </p:blipFill>
          <p:spPr>
            <a:xfrm rot="16200000">
              <a:off x="5679081" y="22709665"/>
              <a:ext cx="2648010" cy="2880320"/>
            </a:xfrm>
            <a:prstGeom prst="rect">
              <a:avLst/>
            </a:prstGeom>
          </p:spPr>
        </p:pic>
      </p:grpSp>
      <p:pic>
        <p:nvPicPr>
          <p:cNvPr id="78" name="Image 77" descr="fond_étang_A.jpg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49" t="55223" b="5516"/>
          <a:stretch>
            <a:fillRect/>
          </a:stretch>
        </p:blipFill>
        <p:spPr>
          <a:xfrm>
            <a:off x="5421835" y="33776410"/>
            <a:ext cx="2000133" cy="686892"/>
          </a:xfrm>
          <a:prstGeom prst="rect">
            <a:avLst/>
          </a:prstGeom>
        </p:spPr>
      </p:pic>
      <p:pic>
        <p:nvPicPr>
          <p:cNvPr id="79" name="Image 78" descr="juvénile gardon.jpg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 rot="20797726" flipH="1">
            <a:off x="3453530" y="32963426"/>
            <a:ext cx="1254499" cy="654262"/>
          </a:xfrm>
          <a:prstGeom prst="rect">
            <a:avLst/>
          </a:prstGeom>
        </p:spPr>
      </p:pic>
      <p:pic>
        <p:nvPicPr>
          <p:cNvPr id="77" name="Image 76" descr="bébé2.jpg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lum bright="10000" contrast="-20000"/>
          </a:blip>
          <a:stretch>
            <a:fillRect/>
          </a:stretch>
        </p:blipFill>
        <p:spPr>
          <a:xfrm rot="20819057" flipH="1">
            <a:off x="7684918" y="33398678"/>
            <a:ext cx="1367410" cy="722595"/>
          </a:xfrm>
          <a:prstGeom prst="rect">
            <a:avLst/>
          </a:prstGeom>
        </p:spPr>
      </p:pic>
      <p:pic>
        <p:nvPicPr>
          <p:cNvPr id="82" name="Image 81" descr="gardon mâle2-propre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502494" y="27106850"/>
            <a:ext cx="1150843" cy="743260"/>
          </a:xfrm>
          <a:prstGeom prst="rect">
            <a:avLst/>
          </a:prstGeom>
        </p:spPr>
      </p:pic>
      <p:pic>
        <p:nvPicPr>
          <p:cNvPr id="83" name="Image 82" descr="juvénile gardon.jpg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 rot="20756347" flipH="1">
            <a:off x="6759674" y="30033650"/>
            <a:ext cx="975529" cy="477352"/>
          </a:xfrm>
          <a:prstGeom prst="rect">
            <a:avLst/>
          </a:prstGeom>
        </p:spPr>
      </p:pic>
      <p:pic>
        <p:nvPicPr>
          <p:cNvPr id="84" name="Image 83" descr="juvénile gardon.jpg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 rot="20561102" flipH="1">
            <a:off x="6398915" y="29317982"/>
            <a:ext cx="1314249" cy="643097"/>
          </a:xfrm>
          <a:prstGeom prst="rect">
            <a:avLst/>
          </a:prstGeom>
        </p:spPr>
      </p:pic>
      <p:sp>
        <p:nvSpPr>
          <p:cNvPr id="88" name="ZoneTexte 87"/>
          <p:cNvSpPr txBox="1"/>
          <p:nvPr/>
        </p:nvSpPr>
        <p:spPr>
          <a:xfrm>
            <a:off x="3635250" y="29079316"/>
            <a:ext cx="190565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u="sng" dirty="0">
                <a:latin typeface="+mj-lt"/>
                <a:cs typeface="Aharoni" pitchFamily="2" charset="-79"/>
              </a:rPr>
              <a:t>RESSOURCES</a:t>
            </a:r>
          </a:p>
        </p:txBody>
      </p:sp>
      <p:sp>
        <p:nvSpPr>
          <p:cNvPr id="89" name="ZoneTexte 88"/>
          <p:cNvSpPr txBox="1"/>
          <p:nvPr/>
        </p:nvSpPr>
        <p:spPr>
          <a:xfrm>
            <a:off x="3237131" y="31979979"/>
            <a:ext cx="24144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u="sng" dirty="0">
                <a:latin typeface="+mj-lt"/>
                <a:cs typeface="Aharoni" pitchFamily="2" charset="-79"/>
              </a:rPr>
              <a:t>REPRODUCTION </a:t>
            </a:r>
          </a:p>
        </p:txBody>
      </p:sp>
      <p:sp>
        <p:nvSpPr>
          <p:cNvPr id="90" name="ZoneTexte 89"/>
          <p:cNvSpPr txBox="1"/>
          <p:nvPr/>
        </p:nvSpPr>
        <p:spPr>
          <a:xfrm>
            <a:off x="3126184" y="33230822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b="1" dirty="0">
                <a:latin typeface="+mj-lt"/>
                <a:cs typeface="Aharoni" pitchFamily="2" charset="-79"/>
              </a:rPr>
              <a:t>=&gt;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7295180" y="33189541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b="1" dirty="0">
                <a:latin typeface="+mj-lt"/>
                <a:cs typeface="Aharoni" pitchFamily="2" charset="-79"/>
              </a:rPr>
              <a:t>=&gt;</a:t>
            </a:r>
          </a:p>
        </p:txBody>
      </p:sp>
      <p:pic>
        <p:nvPicPr>
          <p:cNvPr id="92" name="Image 91" descr="gardonne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867987" y="27513747"/>
            <a:ext cx="1051870" cy="461125"/>
          </a:xfrm>
          <a:prstGeom prst="rect">
            <a:avLst/>
          </a:prstGeom>
        </p:spPr>
      </p:pic>
      <p:pic>
        <p:nvPicPr>
          <p:cNvPr id="81" name="Image 80" descr="gardon mâle2-propre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278999" y="27283402"/>
            <a:ext cx="1150843" cy="743260"/>
          </a:xfrm>
          <a:prstGeom prst="rect">
            <a:avLst/>
          </a:prstGeom>
        </p:spPr>
      </p:pic>
      <p:sp>
        <p:nvSpPr>
          <p:cNvPr id="93" name="ZoneTexte 92"/>
          <p:cNvSpPr txBox="1"/>
          <p:nvPr/>
        </p:nvSpPr>
        <p:spPr>
          <a:xfrm>
            <a:off x="1466709" y="28197678"/>
            <a:ext cx="20887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/>
              <a:t>THE ROACH 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5573586" y="28272067"/>
            <a:ext cx="24561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200" dirty="0"/>
              <a:t>THE PUMPKINSEED </a:t>
            </a:r>
          </a:p>
        </p:txBody>
      </p:sp>
      <p:pic>
        <p:nvPicPr>
          <p:cNvPr id="56" name="Image 55" descr="perche soleil mâle essai.jpg"/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4729"/>
          <a:stretch>
            <a:fillRect/>
          </a:stretch>
        </p:blipFill>
        <p:spPr>
          <a:xfrm flipH="1">
            <a:off x="5169046" y="26676447"/>
            <a:ext cx="1950988" cy="1217016"/>
          </a:xfrm>
          <a:prstGeom prst="rect">
            <a:avLst/>
          </a:prstGeom>
        </p:spPr>
      </p:pic>
      <p:sp>
        <p:nvSpPr>
          <p:cNvPr id="95" name="ZoneTexte 94"/>
          <p:cNvSpPr txBox="1"/>
          <p:nvPr/>
        </p:nvSpPr>
        <p:spPr>
          <a:xfrm>
            <a:off x="893504" y="30936363"/>
            <a:ext cx="41006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Plants, </a:t>
            </a:r>
            <a:r>
              <a:rPr lang="fr-FR" sz="2200" dirty="0" err="1"/>
              <a:t>crustaceans</a:t>
            </a:r>
            <a:r>
              <a:rPr lang="fr-FR" sz="2200" dirty="0"/>
              <a:t>, </a:t>
            </a:r>
            <a:r>
              <a:rPr lang="fr-FR" sz="2200" dirty="0" err="1"/>
              <a:t>mollusks</a:t>
            </a:r>
            <a:endParaRPr lang="fr-FR" sz="2200" dirty="0"/>
          </a:p>
        </p:txBody>
      </p:sp>
      <p:sp>
        <p:nvSpPr>
          <p:cNvPr id="96" name="ZoneTexte 95"/>
          <p:cNvSpPr txBox="1"/>
          <p:nvPr/>
        </p:nvSpPr>
        <p:spPr>
          <a:xfrm>
            <a:off x="1102812" y="34537924"/>
            <a:ext cx="32853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The </a:t>
            </a:r>
            <a:r>
              <a:rPr lang="fr-FR" sz="2200" dirty="0" err="1"/>
              <a:t>eggs</a:t>
            </a:r>
            <a:r>
              <a:rPr lang="fr-FR" sz="2200" dirty="0"/>
              <a:t> stick to the plants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897509" y="34460357"/>
            <a:ext cx="33004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/>
              <a:t>The </a:t>
            </a:r>
            <a:r>
              <a:rPr lang="fr-FR" sz="2200" dirty="0" err="1"/>
              <a:t>eggs</a:t>
            </a:r>
            <a:r>
              <a:rPr lang="fr-FR" sz="2200" dirty="0"/>
              <a:t> </a:t>
            </a:r>
            <a:r>
              <a:rPr lang="fr-FR" sz="2200" dirty="0" err="1"/>
              <a:t>layed</a:t>
            </a:r>
            <a:r>
              <a:rPr lang="fr-FR" sz="2200" dirty="0"/>
              <a:t> in a </a:t>
            </a:r>
            <a:r>
              <a:rPr lang="fr-FR" sz="2200" dirty="0" err="1"/>
              <a:t>nest</a:t>
            </a:r>
            <a:r>
              <a:rPr lang="fr-FR" sz="2200" dirty="0"/>
              <a:t> </a:t>
            </a:r>
            <a:r>
              <a:rPr lang="fr-FR" sz="2200" dirty="0" err="1"/>
              <a:t>done</a:t>
            </a:r>
            <a:r>
              <a:rPr lang="fr-FR" sz="2200" dirty="0"/>
              <a:t> by the male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4944073" y="30937524"/>
            <a:ext cx="4129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/>
              <a:t>Roach</a:t>
            </a:r>
            <a:r>
              <a:rPr lang="fr-FR" sz="2200" dirty="0"/>
              <a:t> </a:t>
            </a:r>
            <a:r>
              <a:rPr lang="fr-FR" sz="2200" dirty="0" err="1"/>
              <a:t>juveniles</a:t>
            </a:r>
            <a:r>
              <a:rPr lang="fr-FR" sz="2200" dirty="0"/>
              <a:t> and </a:t>
            </a:r>
            <a:r>
              <a:rPr lang="fr-FR" sz="2200" dirty="0" err="1"/>
              <a:t>crustaceans</a:t>
            </a:r>
            <a:endParaRPr lang="fr-FR" sz="2200" dirty="0"/>
          </a:p>
        </p:txBody>
      </p:sp>
      <p:sp>
        <p:nvSpPr>
          <p:cNvPr id="99" name="ZoneTexte 98"/>
          <p:cNvSpPr txBox="1"/>
          <p:nvPr/>
        </p:nvSpPr>
        <p:spPr>
          <a:xfrm>
            <a:off x="1068385" y="36608477"/>
            <a:ext cx="13105454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sz="2600" dirty="0" err="1"/>
              <a:t>Demonstration</a:t>
            </a:r>
            <a:r>
              <a:rPr lang="fr-FR" sz="2600" dirty="0"/>
              <a:t> of the </a:t>
            </a:r>
            <a:r>
              <a:rPr lang="fr-FR" sz="2600" b="1" dirty="0"/>
              <a:t>proof-of-concept</a:t>
            </a:r>
            <a:r>
              <a:rPr lang="fr-FR" sz="2600" dirty="0"/>
              <a:t>: the </a:t>
            </a:r>
            <a:r>
              <a:rPr lang="fr-FR" sz="2600" b="1" dirty="0"/>
              <a:t>first prototypes are </a:t>
            </a:r>
            <a:r>
              <a:rPr lang="fr-FR" sz="2600" b="1" dirty="0" err="1"/>
              <a:t>available</a:t>
            </a:r>
            <a:r>
              <a:rPr lang="fr-FR" sz="2600" b="1" dirty="0"/>
              <a:t> for </a:t>
            </a:r>
            <a:r>
              <a:rPr lang="fr-FR" sz="2600" b="1" dirty="0" err="1"/>
              <a:t>testing</a:t>
            </a:r>
            <a:endParaRPr lang="fr-FR" sz="2600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fr-FR" sz="26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sz="2600" dirty="0" err="1"/>
              <a:t>Both</a:t>
            </a:r>
            <a:r>
              <a:rPr lang="fr-FR" sz="2600" dirty="0"/>
              <a:t> </a:t>
            </a:r>
            <a:r>
              <a:rPr lang="fr-FR" sz="2600" dirty="0" err="1"/>
              <a:t>game</a:t>
            </a:r>
            <a:r>
              <a:rPr lang="fr-FR" sz="2600" dirty="0"/>
              <a:t> are </a:t>
            </a:r>
            <a:r>
              <a:rPr lang="fr-FR" sz="2600" b="1" dirty="0" err="1"/>
              <a:t>complementary</a:t>
            </a:r>
            <a:r>
              <a:rPr lang="fr-FR" sz="2600" dirty="0"/>
              <a:t> as </a:t>
            </a:r>
            <a:r>
              <a:rPr lang="fr-FR" sz="2600" dirty="0" err="1"/>
              <a:t>they</a:t>
            </a:r>
            <a:r>
              <a:rPr lang="fr-FR" sz="2600" dirty="0"/>
              <a:t> </a:t>
            </a:r>
            <a:r>
              <a:rPr lang="fr-FR" sz="2600" dirty="0" err="1"/>
              <a:t>integrate</a:t>
            </a:r>
            <a:r>
              <a:rPr lang="fr-FR" sz="2600" dirty="0"/>
              <a:t> </a:t>
            </a:r>
            <a:r>
              <a:rPr lang="fr-FR" sz="2600" dirty="0" err="1"/>
              <a:t>different</a:t>
            </a:r>
            <a:r>
              <a:rPr lang="fr-FR" sz="2600" dirty="0"/>
              <a:t> time </a:t>
            </a:r>
            <a:r>
              <a:rPr lang="fr-FR" sz="2600" dirty="0" err="1"/>
              <a:t>scales</a:t>
            </a:r>
            <a:r>
              <a:rPr lang="fr-FR" sz="2600" dirty="0"/>
              <a:t>  and </a:t>
            </a:r>
            <a:r>
              <a:rPr lang="fr-FR" sz="2600" dirty="0" err="1"/>
              <a:t>illustrate</a:t>
            </a:r>
            <a:r>
              <a:rPr lang="fr-FR" sz="2600" dirty="0"/>
              <a:t> diverse basic concepts of </a:t>
            </a:r>
            <a:r>
              <a:rPr lang="fr-FR" sz="2600" dirty="0" err="1"/>
              <a:t>aquatic</a:t>
            </a:r>
            <a:r>
              <a:rPr lang="fr-FR" sz="2600" dirty="0"/>
              <a:t> </a:t>
            </a:r>
            <a:r>
              <a:rPr lang="fr-FR" sz="2600" dirty="0" err="1"/>
              <a:t>ecology</a:t>
            </a:r>
            <a:r>
              <a:rPr lang="fr-FR" sz="2600" dirty="0"/>
              <a:t> </a:t>
            </a:r>
          </a:p>
          <a:p>
            <a:endParaRPr lang="fr-FR" sz="15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sz="2600" b="1" dirty="0"/>
              <a:t>No </a:t>
            </a:r>
            <a:r>
              <a:rPr lang="fr-FR" sz="2600" b="1" dirty="0" err="1"/>
              <a:t>knowledge</a:t>
            </a:r>
            <a:r>
              <a:rPr lang="fr-FR" sz="2600" b="1" dirty="0"/>
              <a:t> in </a:t>
            </a:r>
            <a:r>
              <a:rPr lang="fr-FR" sz="2600" b="1" dirty="0" err="1"/>
              <a:t>aquatic</a:t>
            </a:r>
            <a:r>
              <a:rPr lang="fr-FR" sz="2600" b="1" dirty="0"/>
              <a:t> </a:t>
            </a:r>
            <a:r>
              <a:rPr lang="fr-FR" sz="2600" b="1" dirty="0" err="1"/>
              <a:t>ecology</a:t>
            </a:r>
            <a:r>
              <a:rPr lang="fr-FR" sz="2600" b="1" dirty="0"/>
              <a:t> </a:t>
            </a:r>
            <a:r>
              <a:rPr lang="fr-FR" sz="2600" b="1" dirty="0" err="1"/>
              <a:t>needed</a:t>
            </a:r>
            <a:r>
              <a:rPr lang="fr-FR" sz="2600" b="1" dirty="0"/>
              <a:t> to </a:t>
            </a:r>
            <a:r>
              <a:rPr lang="fr-FR" sz="2600" b="1" dirty="0" err="1"/>
              <a:t>play</a:t>
            </a:r>
            <a:r>
              <a:rPr lang="fr-FR" sz="2600" b="1" dirty="0"/>
              <a:t> </a:t>
            </a:r>
            <a:r>
              <a:rPr lang="fr-FR" sz="2600" b="1" dirty="0" err="1"/>
              <a:t>both</a:t>
            </a:r>
            <a:r>
              <a:rPr lang="fr-FR" sz="2600" b="1" dirty="0"/>
              <a:t> </a:t>
            </a:r>
            <a:r>
              <a:rPr lang="fr-FR" sz="2600" b="1" dirty="0" err="1"/>
              <a:t>games</a:t>
            </a:r>
            <a:r>
              <a:rPr lang="fr-FR" sz="2600" dirty="0"/>
              <a:t>: </a:t>
            </a:r>
            <a:r>
              <a:rPr lang="fr-FR" sz="2600" dirty="0" err="1"/>
              <a:t>wide</a:t>
            </a:r>
            <a:r>
              <a:rPr lang="fr-FR" sz="2600" dirty="0"/>
              <a:t> </a:t>
            </a:r>
            <a:r>
              <a:rPr lang="fr-FR" sz="2600" dirty="0" err="1"/>
              <a:t>possibilities</a:t>
            </a:r>
            <a:r>
              <a:rPr lang="fr-FR" sz="2600" dirty="0"/>
              <a:t> in </a:t>
            </a:r>
            <a:r>
              <a:rPr lang="fr-FR" sz="2600" dirty="0" err="1"/>
              <a:t>targeted</a:t>
            </a:r>
            <a:r>
              <a:rPr lang="fr-FR" sz="2600" dirty="0"/>
              <a:t> </a:t>
            </a:r>
            <a:r>
              <a:rPr lang="fr-FR" sz="2600" dirty="0" err="1"/>
              <a:t>players</a:t>
            </a:r>
            <a:endParaRPr lang="fr-FR" sz="2600" dirty="0"/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sz="2600" dirty="0"/>
              <a:t>The </a:t>
            </a:r>
            <a:r>
              <a:rPr lang="fr-FR" sz="2600" dirty="0" err="1"/>
              <a:t>methodology</a:t>
            </a:r>
            <a:r>
              <a:rPr lang="fr-FR" sz="2600" dirty="0"/>
              <a:t> </a:t>
            </a:r>
            <a:r>
              <a:rPr lang="fr-FR" sz="2600" dirty="0" err="1"/>
              <a:t>is</a:t>
            </a:r>
            <a:r>
              <a:rPr lang="fr-FR" sz="2600" dirty="0"/>
              <a:t> </a:t>
            </a:r>
            <a:r>
              <a:rPr lang="fr-FR" sz="2600" b="1" dirty="0"/>
              <a:t>flexible</a:t>
            </a:r>
            <a:r>
              <a:rPr lang="fr-FR" sz="2600" dirty="0"/>
              <a:t> and </a:t>
            </a:r>
            <a:r>
              <a:rPr lang="fr-FR" sz="2600" b="1" dirty="0"/>
              <a:t>adaptable</a:t>
            </a:r>
            <a:r>
              <a:rPr lang="fr-FR" sz="2600" dirty="0"/>
              <a:t>:</a:t>
            </a:r>
          </a:p>
          <a:p>
            <a:endParaRPr lang="fr-FR" sz="1500" dirty="0"/>
          </a:p>
          <a:p>
            <a:pPr marL="1169988" indent="-457200">
              <a:buFont typeface="Wingdings" panose="05000000000000000000" pitchFamily="2" charset="2"/>
              <a:buChar char="Ø"/>
            </a:pPr>
            <a:r>
              <a:rPr lang="fr-FR" sz="2600" b="1" dirty="0">
                <a:sym typeface="Wingdings" panose="05000000000000000000" pitchFamily="2" charset="2"/>
              </a:rPr>
              <a:t>On-</a:t>
            </a:r>
            <a:r>
              <a:rPr lang="fr-FR" sz="2600" b="1" dirty="0" err="1">
                <a:sym typeface="Wingdings" panose="05000000000000000000" pitchFamily="2" charset="2"/>
              </a:rPr>
              <a:t>going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b="1" dirty="0" err="1">
                <a:sym typeface="Wingdings" panose="05000000000000000000" pitchFamily="2" charset="2"/>
              </a:rPr>
              <a:t>development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dirty="0">
                <a:sym typeface="Wingdings" panose="05000000000000000000" pitchFamily="2" charset="2"/>
              </a:rPr>
              <a:t>of the </a:t>
            </a:r>
            <a:r>
              <a:rPr lang="fr-FR" sz="2600" dirty="0" err="1">
                <a:sym typeface="Wingdings" panose="05000000000000000000" pitchFamily="2" charset="2"/>
              </a:rPr>
              <a:t>games</a:t>
            </a:r>
            <a:endParaRPr lang="fr-FR" sz="1500" dirty="0">
              <a:sym typeface="Wingdings" panose="05000000000000000000" pitchFamily="2" charset="2"/>
            </a:endParaRPr>
          </a:p>
          <a:p>
            <a:pPr marL="1169988" indent="-457200">
              <a:buFont typeface="Wingdings" panose="05000000000000000000" pitchFamily="2" charset="2"/>
              <a:buChar char="Ø"/>
            </a:pPr>
            <a:r>
              <a:rPr lang="fr-FR" sz="2600" b="1" dirty="0" err="1">
                <a:sym typeface="Wingdings" panose="05000000000000000000" pitchFamily="2" charset="2"/>
              </a:rPr>
              <a:t>Refinements</a:t>
            </a:r>
            <a:r>
              <a:rPr lang="fr-FR" sz="2600" dirty="0">
                <a:sym typeface="Wingdings" panose="05000000000000000000" pitchFamily="2" charset="2"/>
              </a:rPr>
              <a:t> and changes are </a:t>
            </a:r>
            <a:r>
              <a:rPr lang="fr-FR" sz="2600" b="1" dirty="0" err="1">
                <a:sym typeface="Wingdings" panose="05000000000000000000" pitchFamily="2" charset="2"/>
              </a:rPr>
              <a:t>easy</a:t>
            </a:r>
            <a:r>
              <a:rPr lang="fr-FR" sz="2600" b="1" dirty="0">
                <a:sym typeface="Wingdings" panose="05000000000000000000" pitchFamily="2" charset="2"/>
              </a:rPr>
              <a:t> to </a:t>
            </a:r>
            <a:r>
              <a:rPr lang="fr-FR" sz="2600" b="1" dirty="0" err="1">
                <a:sym typeface="Wingdings" panose="05000000000000000000" pitchFamily="2" charset="2"/>
              </a:rPr>
              <a:t>integrate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dirty="0" err="1">
                <a:sym typeface="Wingdings" panose="05000000000000000000" pitchFamily="2" charset="2"/>
              </a:rPr>
              <a:t>into</a:t>
            </a:r>
            <a:r>
              <a:rPr lang="fr-FR" sz="2600" dirty="0">
                <a:sym typeface="Wingdings" panose="05000000000000000000" pitchFamily="2" charset="2"/>
              </a:rPr>
              <a:t> new versions of the </a:t>
            </a:r>
            <a:r>
              <a:rPr lang="fr-FR" sz="2600" dirty="0" err="1">
                <a:sym typeface="Wingdings" panose="05000000000000000000" pitchFamily="2" charset="2"/>
              </a:rPr>
              <a:t>games</a:t>
            </a:r>
            <a:r>
              <a:rPr lang="fr-FR" sz="2600" dirty="0"/>
              <a:t> </a:t>
            </a:r>
          </a:p>
          <a:p>
            <a:endParaRPr lang="fr-FR" sz="2600" dirty="0"/>
          </a:p>
        </p:txBody>
      </p:sp>
      <p:sp>
        <p:nvSpPr>
          <p:cNvPr id="100" name="ZoneTexte 99"/>
          <p:cNvSpPr txBox="1"/>
          <p:nvPr/>
        </p:nvSpPr>
        <p:spPr>
          <a:xfrm>
            <a:off x="14732663" y="36449223"/>
            <a:ext cx="14789327" cy="564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>
                <a:solidFill>
                  <a:schemeClr val="accent2">
                    <a:lumMod val="75000"/>
                  </a:schemeClr>
                </a:solidFill>
              </a:rPr>
              <a:t>Short </a:t>
            </a:r>
            <a:r>
              <a:rPr lang="fr-FR" sz="2600" b="1" dirty="0" err="1">
                <a:solidFill>
                  <a:schemeClr val="accent2">
                    <a:lumMod val="75000"/>
                  </a:schemeClr>
                </a:solidFill>
              </a:rPr>
              <a:t>term</a:t>
            </a:r>
            <a:r>
              <a:rPr lang="fr-FR" sz="2600" b="1" dirty="0">
                <a:solidFill>
                  <a:schemeClr val="accent2">
                    <a:lumMod val="75000"/>
                  </a:schemeClr>
                </a:solidFill>
              </a:rPr>
              <a:t> perspectives:</a:t>
            </a:r>
          </a:p>
          <a:p>
            <a:endParaRPr lang="fr-FR" sz="1500" b="1" dirty="0"/>
          </a:p>
          <a:p>
            <a:pPr marL="722313" indent="-360363">
              <a:buFont typeface="Wingdings" panose="05000000000000000000" pitchFamily="2" charset="2"/>
              <a:buChar char="Ø"/>
            </a:pPr>
            <a:r>
              <a:rPr lang="fr-FR" sz="2600" b="1" dirty="0" err="1"/>
              <a:t>Next</a:t>
            </a:r>
            <a:r>
              <a:rPr lang="fr-FR" sz="2600" b="1" dirty="0"/>
              <a:t> </a:t>
            </a:r>
            <a:r>
              <a:rPr lang="fr-FR" sz="2600" b="1" dirty="0" err="1"/>
              <a:t>step</a:t>
            </a:r>
            <a:r>
              <a:rPr lang="fr-FR" sz="2600" b="1" dirty="0"/>
              <a:t> </a:t>
            </a:r>
            <a:r>
              <a:rPr lang="fr-FR" sz="2600" dirty="0"/>
              <a:t>of the </a:t>
            </a:r>
            <a:r>
              <a:rPr lang="fr-FR" sz="2600" dirty="0" err="1"/>
              <a:t>project</a:t>
            </a:r>
            <a:r>
              <a:rPr lang="fr-FR" sz="2600" dirty="0"/>
              <a:t>: </a:t>
            </a:r>
            <a:r>
              <a:rPr lang="fr-FR" sz="2600" b="1" dirty="0"/>
              <a:t>test the </a:t>
            </a:r>
            <a:r>
              <a:rPr lang="fr-FR" sz="2600" b="1" dirty="0" err="1"/>
              <a:t>games</a:t>
            </a:r>
            <a:r>
              <a:rPr lang="fr-FR" sz="2600" b="1" dirty="0"/>
              <a:t> and </a:t>
            </a:r>
            <a:r>
              <a:rPr lang="fr-FR" sz="2600" b="1" dirty="0" err="1"/>
              <a:t>gather</a:t>
            </a:r>
            <a:r>
              <a:rPr lang="fr-FR" sz="2600" b="1" dirty="0"/>
              <a:t> </a:t>
            </a:r>
            <a:r>
              <a:rPr lang="fr-FR" sz="2600" b="1" dirty="0" err="1"/>
              <a:t>player</a:t>
            </a:r>
            <a:r>
              <a:rPr lang="fr-FR" sz="2600" b="1" dirty="0"/>
              <a:t> feedbacks </a:t>
            </a:r>
            <a:r>
              <a:rPr lang="fr-FR" sz="2600" dirty="0">
                <a:sym typeface="Wingdings" panose="05000000000000000000" pitchFamily="2" charset="2"/>
              </a:rPr>
              <a:t> </a:t>
            </a:r>
            <a:r>
              <a:rPr lang="fr-FR" sz="2600" dirty="0"/>
              <a:t>d</a:t>
            </a:r>
            <a:r>
              <a:rPr lang="fr-FR" sz="2600" dirty="0">
                <a:sym typeface="Wingdings" panose="05000000000000000000" pitchFamily="2" charset="2"/>
              </a:rPr>
              <a:t>o </a:t>
            </a:r>
            <a:r>
              <a:rPr lang="fr-FR" sz="2600" dirty="0" err="1">
                <a:sym typeface="Wingdings" panose="05000000000000000000" pitchFamily="2" charset="2"/>
              </a:rPr>
              <a:t>players</a:t>
            </a:r>
            <a:r>
              <a:rPr lang="fr-FR" sz="2600" dirty="0">
                <a:sym typeface="Wingdings" panose="05000000000000000000" pitchFamily="2" charset="2"/>
              </a:rPr>
              <a:t> </a:t>
            </a:r>
            <a:r>
              <a:rPr lang="fr-FR" sz="2600" dirty="0" err="1">
                <a:sym typeface="Wingdings" panose="05000000000000000000" pitchFamily="2" charset="2"/>
              </a:rPr>
              <a:t>like</a:t>
            </a:r>
            <a:r>
              <a:rPr lang="fr-FR" sz="2600" dirty="0">
                <a:sym typeface="Wingdings" panose="05000000000000000000" pitchFamily="2" charset="2"/>
              </a:rPr>
              <a:t> the </a:t>
            </a:r>
            <a:r>
              <a:rPr lang="fr-FR" sz="2600" dirty="0" err="1">
                <a:sym typeface="Wingdings" panose="05000000000000000000" pitchFamily="2" charset="2"/>
              </a:rPr>
              <a:t>games</a:t>
            </a:r>
            <a:r>
              <a:rPr lang="fr-FR" sz="2600" dirty="0">
                <a:sym typeface="Wingdings" panose="05000000000000000000" pitchFamily="2" charset="2"/>
              </a:rPr>
              <a:t>?</a:t>
            </a:r>
          </a:p>
          <a:p>
            <a:pPr marL="361950"/>
            <a:endParaRPr lang="fr-FR" sz="1500" dirty="0">
              <a:sym typeface="Wingdings" panose="05000000000000000000" pitchFamily="2" charset="2"/>
            </a:endParaRPr>
          </a:p>
          <a:p>
            <a:pPr marL="722313" indent="-360363">
              <a:buFont typeface="Wingdings" panose="05000000000000000000" pitchFamily="2" charset="2"/>
              <a:buChar char="Ø"/>
            </a:pPr>
            <a:r>
              <a:rPr lang="fr-FR" sz="2600" b="1" dirty="0">
                <a:sym typeface="Wingdings" panose="05000000000000000000" pitchFamily="2" charset="2"/>
              </a:rPr>
              <a:t>Identification of </a:t>
            </a:r>
            <a:r>
              <a:rPr lang="fr-FR" sz="2600" b="1" dirty="0" err="1">
                <a:sym typeface="Wingdings" panose="05000000000000000000" pitchFamily="2" charset="2"/>
              </a:rPr>
              <a:t>potential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b="1" dirty="0" err="1">
                <a:sym typeface="Wingdings" panose="05000000000000000000" pitchFamily="2" charset="2"/>
              </a:rPr>
              <a:t>players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dirty="0">
                <a:sym typeface="Wingdings" panose="05000000000000000000" pitchFamily="2" charset="2"/>
              </a:rPr>
              <a:t>(</a:t>
            </a:r>
            <a:r>
              <a:rPr lang="fr-FR" sz="2600" dirty="0" err="1">
                <a:sym typeface="Wingdings" panose="05000000000000000000" pitchFamily="2" charset="2"/>
              </a:rPr>
              <a:t>children</a:t>
            </a:r>
            <a:r>
              <a:rPr lang="fr-FR" sz="2600" dirty="0">
                <a:sym typeface="Wingdings" panose="05000000000000000000" pitchFamily="2" charset="2"/>
              </a:rPr>
              <a:t>, </a:t>
            </a:r>
            <a:r>
              <a:rPr lang="fr-FR" sz="2600" dirty="0" err="1">
                <a:sym typeface="Wingdings" panose="05000000000000000000" pitchFamily="2" charset="2"/>
              </a:rPr>
              <a:t>school</a:t>
            </a:r>
            <a:r>
              <a:rPr lang="fr-FR" sz="2600" dirty="0">
                <a:sym typeface="Wingdings" panose="05000000000000000000" pitchFamily="2" charset="2"/>
              </a:rPr>
              <a:t>/</a:t>
            </a:r>
            <a:r>
              <a:rPr lang="fr-FR" sz="2600" dirty="0" err="1">
                <a:sym typeface="Wingdings" panose="05000000000000000000" pitchFamily="2" charset="2"/>
              </a:rPr>
              <a:t>university</a:t>
            </a:r>
            <a:r>
              <a:rPr lang="fr-FR" sz="2600" dirty="0">
                <a:sym typeface="Wingdings" panose="05000000000000000000" pitchFamily="2" charset="2"/>
              </a:rPr>
              <a:t>, </a:t>
            </a:r>
            <a:r>
              <a:rPr lang="fr-FR" sz="2600" dirty="0" err="1">
                <a:sym typeface="Wingdings" panose="05000000000000000000" pitchFamily="2" charset="2"/>
              </a:rPr>
              <a:t>family</a:t>
            </a:r>
            <a:r>
              <a:rPr lang="fr-FR" sz="2600" dirty="0">
                <a:sym typeface="Wingdings" panose="05000000000000000000" pitchFamily="2" charset="2"/>
              </a:rPr>
              <a:t>, </a:t>
            </a:r>
            <a:r>
              <a:rPr lang="fr-FR" sz="2600" dirty="0" err="1">
                <a:sym typeface="Wingdings" panose="05000000000000000000" pitchFamily="2" charset="2"/>
              </a:rPr>
              <a:t>adults</a:t>
            </a:r>
            <a:r>
              <a:rPr lang="fr-FR" sz="2600" dirty="0">
                <a:sym typeface="Wingdings" panose="05000000000000000000" pitchFamily="2" charset="2"/>
              </a:rPr>
              <a:t>…) and </a:t>
            </a:r>
            <a:r>
              <a:rPr lang="fr-FR" sz="2600" b="1" dirty="0">
                <a:sym typeface="Wingdings" panose="05000000000000000000" pitchFamily="2" charset="2"/>
              </a:rPr>
              <a:t>adaptation of the </a:t>
            </a:r>
            <a:r>
              <a:rPr lang="fr-FR" sz="2600" b="1" dirty="0" err="1">
                <a:sym typeface="Wingdings" panose="05000000000000000000" pitchFamily="2" charset="2"/>
              </a:rPr>
              <a:t>games</a:t>
            </a:r>
            <a:r>
              <a:rPr lang="fr-FR" sz="2600" dirty="0">
                <a:sym typeface="Wingdings" panose="05000000000000000000" pitchFamily="2" charset="2"/>
              </a:rPr>
              <a:t> </a:t>
            </a:r>
            <a:r>
              <a:rPr lang="fr-FR" sz="2600" dirty="0" err="1">
                <a:sym typeface="Wingdings" panose="05000000000000000000" pitchFamily="2" charset="2"/>
              </a:rPr>
              <a:t>accordingly</a:t>
            </a:r>
            <a:r>
              <a:rPr lang="fr-FR" sz="2600" dirty="0">
                <a:sym typeface="Wingdings" panose="05000000000000000000" pitchFamily="2" charset="2"/>
              </a:rPr>
              <a:t> (</a:t>
            </a:r>
            <a:r>
              <a:rPr lang="fr-FR" sz="2600" dirty="0" err="1">
                <a:sym typeface="Wingdings" panose="05000000000000000000" pitchFamily="2" charset="2"/>
              </a:rPr>
              <a:t>simplication</a:t>
            </a:r>
            <a:r>
              <a:rPr lang="fr-FR" sz="2600" dirty="0">
                <a:sym typeface="Wingdings" panose="05000000000000000000" pitchFamily="2" charset="2"/>
              </a:rPr>
              <a:t>/complexification)</a:t>
            </a:r>
          </a:p>
          <a:p>
            <a:endParaRPr lang="fr-FR" sz="1500" b="1" dirty="0">
              <a:solidFill>
                <a:schemeClr val="accent6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fr-FR" sz="2600" b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Long </a:t>
            </a:r>
            <a:r>
              <a:rPr lang="fr-FR" sz="2600" b="1" dirty="0" err="1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term</a:t>
            </a:r>
            <a:r>
              <a:rPr lang="fr-FR" sz="2600" b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 perspectives:</a:t>
            </a:r>
          </a:p>
          <a:p>
            <a:pPr marL="890588" indent="-457200">
              <a:buFontTx/>
              <a:buChar char="-"/>
            </a:pPr>
            <a:endParaRPr lang="fr-FR" sz="1500" dirty="0"/>
          </a:p>
          <a:p>
            <a:pPr marL="890588" indent="-457200">
              <a:buFont typeface="Wingdings" panose="05000000000000000000" pitchFamily="2" charset="2"/>
              <a:buChar char="Ø"/>
            </a:pPr>
            <a:r>
              <a:rPr lang="fr-FR" sz="2600" b="1" dirty="0" err="1"/>
              <a:t>Potential</a:t>
            </a:r>
            <a:r>
              <a:rPr lang="fr-FR" sz="2600" b="1" dirty="0"/>
              <a:t> uses </a:t>
            </a:r>
            <a:r>
              <a:rPr lang="fr-FR" sz="2600" dirty="0"/>
              <a:t>of the </a:t>
            </a:r>
            <a:r>
              <a:rPr lang="fr-FR" sz="2600" dirty="0" err="1"/>
              <a:t>games</a:t>
            </a:r>
            <a:r>
              <a:rPr lang="fr-FR" sz="2600" dirty="0"/>
              <a:t> as </a:t>
            </a:r>
            <a:r>
              <a:rPr lang="fr-FR" sz="2600" b="1" dirty="0" err="1"/>
              <a:t>educational</a:t>
            </a:r>
            <a:r>
              <a:rPr lang="fr-FR" sz="2600" b="1" dirty="0"/>
              <a:t> </a:t>
            </a:r>
            <a:r>
              <a:rPr lang="fr-FR" sz="2600" b="1" dirty="0" err="1"/>
              <a:t>tools</a:t>
            </a:r>
            <a:r>
              <a:rPr lang="fr-FR" sz="2600" b="1" dirty="0"/>
              <a:t> </a:t>
            </a:r>
            <a:r>
              <a:rPr lang="fr-FR" sz="2600" dirty="0"/>
              <a:t>(</a:t>
            </a:r>
            <a:r>
              <a:rPr lang="fr-FR" sz="2600" dirty="0" err="1"/>
              <a:t>with</a:t>
            </a:r>
            <a:r>
              <a:rPr lang="fr-FR" sz="2600" dirty="0"/>
              <a:t> </a:t>
            </a:r>
            <a:r>
              <a:rPr lang="fr-FR" sz="2600" dirty="0" err="1"/>
              <a:t>educative</a:t>
            </a:r>
            <a:r>
              <a:rPr lang="fr-FR" sz="2600" dirty="0"/>
              <a:t> support) or </a:t>
            </a:r>
            <a:r>
              <a:rPr lang="fr-FR" sz="2600" b="1" dirty="0"/>
              <a:t>sensibilisation </a:t>
            </a:r>
            <a:r>
              <a:rPr lang="fr-FR" sz="2600" b="1" dirty="0" err="1"/>
              <a:t>tools</a:t>
            </a:r>
            <a:r>
              <a:rPr lang="fr-FR" sz="2600" b="1" dirty="0"/>
              <a:t> </a:t>
            </a:r>
            <a:r>
              <a:rPr lang="fr-FR" sz="2600" dirty="0"/>
              <a:t>(</a:t>
            </a:r>
            <a:r>
              <a:rPr lang="fr-FR" sz="2600" dirty="0" err="1"/>
              <a:t>e.g.adapting</a:t>
            </a:r>
            <a:r>
              <a:rPr lang="fr-FR" sz="2600" dirty="0"/>
              <a:t> the </a:t>
            </a:r>
            <a:r>
              <a:rPr lang="fr-FR" sz="2600" dirty="0" err="1"/>
              <a:t>species</a:t>
            </a:r>
            <a:r>
              <a:rPr lang="fr-FR" sz="2600" dirty="0"/>
              <a:t> and perturbations)</a:t>
            </a:r>
          </a:p>
          <a:p>
            <a:pPr marL="890588" indent="-457200"/>
            <a:endParaRPr lang="fr-FR" sz="1500" dirty="0"/>
          </a:p>
          <a:p>
            <a:pPr marL="890588" indent="-457200">
              <a:buFont typeface="Wingdings" panose="05000000000000000000" pitchFamily="2" charset="2"/>
              <a:buChar char="Ø"/>
            </a:pPr>
            <a:r>
              <a:rPr lang="fr-FR" sz="2600" b="1" dirty="0" err="1"/>
              <a:t>Funding</a:t>
            </a:r>
            <a:r>
              <a:rPr lang="fr-FR" sz="2600" dirty="0"/>
              <a:t> and </a:t>
            </a:r>
            <a:r>
              <a:rPr lang="fr-FR" sz="2600" b="1" dirty="0"/>
              <a:t>diffusion</a:t>
            </a:r>
            <a:r>
              <a:rPr lang="fr-FR" sz="2600" dirty="0"/>
              <a:t> of the </a:t>
            </a:r>
            <a:r>
              <a:rPr lang="fr-FR" sz="2600" b="1" dirty="0" err="1"/>
              <a:t>b</a:t>
            </a:r>
            <a:r>
              <a:rPr lang="fr-FR" sz="2600" b="1" dirty="0" err="1">
                <a:sym typeface="Wingdings" panose="05000000000000000000" pitchFamily="2" charset="2"/>
              </a:rPr>
              <a:t>oard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b="1" dirty="0" err="1">
                <a:sym typeface="Wingdings" panose="05000000000000000000" pitchFamily="2" charset="2"/>
              </a:rPr>
              <a:t>game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dirty="0" err="1">
                <a:sym typeface="Wingdings" panose="05000000000000000000" pitchFamily="2" charset="2"/>
              </a:rPr>
              <a:t>through</a:t>
            </a:r>
            <a:r>
              <a:rPr lang="fr-FR" sz="2600" dirty="0">
                <a:sym typeface="Wingdings" panose="05000000000000000000" pitchFamily="2" charset="2"/>
              </a:rPr>
              <a:t> </a:t>
            </a:r>
            <a:r>
              <a:rPr lang="fr-FR" sz="2600" b="1" dirty="0" err="1">
                <a:sym typeface="Wingdings" panose="05000000000000000000" pitchFamily="2" charset="2"/>
              </a:rPr>
              <a:t>crowdfunding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b="1" dirty="0" err="1">
                <a:sym typeface="Wingdings" panose="05000000000000000000" pitchFamily="2" charset="2"/>
              </a:rPr>
              <a:t>plateforms</a:t>
            </a:r>
            <a:r>
              <a:rPr lang="fr-FR" sz="2600" b="1" dirty="0">
                <a:sym typeface="Wingdings" panose="05000000000000000000" pitchFamily="2" charset="2"/>
              </a:rPr>
              <a:t> and </a:t>
            </a:r>
            <a:r>
              <a:rPr lang="fr-FR" sz="2600" b="1" dirty="0" err="1">
                <a:sym typeface="Wingdings" panose="05000000000000000000" pitchFamily="2" charset="2"/>
              </a:rPr>
              <a:t>game</a:t>
            </a:r>
            <a:r>
              <a:rPr lang="fr-FR" sz="2600" b="1" dirty="0">
                <a:sym typeface="Wingdings" panose="05000000000000000000" pitchFamily="2" charset="2"/>
              </a:rPr>
              <a:t> festivals</a:t>
            </a:r>
          </a:p>
          <a:p>
            <a:pPr marL="890588" indent="-457200"/>
            <a:endParaRPr lang="fr-FR" sz="1500" dirty="0">
              <a:sym typeface="Wingdings" panose="05000000000000000000" pitchFamily="2" charset="2"/>
            </a:endParaRPr>
          </a:p>
          <a:p>
            <a:pPr marL="890588" indent="-457200">
              <a:buFont typeface="Wingdings" panose="05000000000000000000" pitchFamily="2" charset="2"/>
              <a:buChar char="Ø"/>
            </a:pPr>
            <a:r>
              <a:rPr lang="fr-FR" sz="2600" b="1" dirty="0">
                <a:sym typeface="Wingdings" panose="05000000000000000000" pitchFamily="2" charset="2"/>
              </a:rPr>
              <a:t>Diffusion</a:t>
            </a:r>
            <a:r>
              <a:rPr lang="fr-FR" sz="2600" dirty="0">
                <a:sym typeface="Wingdings" panose="05000000000000000000" pitchFamily="2" charset="2"/>
              </a:rPr>
              <a:t> of the </a:t>
            </a:r>
            <a:r>
              <a:rPr lang="fr-FR" sz="2600" b="1" dirty="0">
                <a:sym typeface="Wingdings" panose="05000000000000000000" pitchFamily="2" charset="2"/>
              </a:rPr>
              <a:t>computer-</a:t>
            </a:r>
            <a:r>
              <a:rPr lang="fr-FR" sz="2600" b="1" dirty="0" err="1">
                <a:sym typeface="Wingdings" panose="05000000000000000000" pitchFamily="2" charset="2"/>
              </a:rPr>
              <a:t>based</a:t>
            </a:r>
            <a:r>
              <a:rPr lang="fr-FR" sz="2600" b="1" dirty="0">
                <a:sym typeface="Wingdings" panose="05000000000000000000" pitchFamily="2" charset="2"/>
              </a:rPr>
              <a:t> </a:t>
            </a:r>
            <a:r>
              <a:rPr lang="fr-FR" sz="2600" b="1" dirty="0" err="1">
                <a:sym typeface="Wingdings" panose="05000000000000000000" pitchFamily="2" charset="2"/>
              </a:rPr>
              <a:t>game</a:t>
            </a:r>
            <a:r>
              <a:rPr lang="fr-FR" sz="2600" dirty="0">
                <a:sym typeface="Wingdings" panose="05000000000000000000" pitchFamily="2" charset="2"/>
              </a:rPr>
              <a:t>: open online </a:t>
            </a:r>
            <a:r>
              <a:rPr lang="fr-FR" sz="2600" dirty="0" err="1">
                <a:sym typeface="Wingdings" panose="05000000000000000000" pitchFamily="2" charset="2"/>
              </a:rPr>
              <a:t>access</a:t>
            </a:r>
            <a:r>
              <a:rPr lang="fr-FR" sz="2600" dirty="0">
                <a:sym typeface="Wingdings" panose="05000000000000000000" pitchFamily="2" charset="2"/>
              </a:rPr>
              <a:t> </a:t>
            </a:r>
            <a:r>
              <a:rPr lang="fr-FR" sz="2600" dirty="0" err="1">
                <a:sym typeface="Wingdings" panose="05000000000000000000" pitchFamily="2" charset="2"/>
              </a:rPr>
              <a:t>through</a:t>
            </a:r>
            <a:r>
              <a:rPr lang="fr-FR" sz="2600" dirty="0">
                <a:sym typeface="Wingdings" panose="05000000000000000000" pitchFamily="2" charset="2"/>
              </a:rPr>
              <a:t> </a:t>
            </a:r>
            <a:r>
              <a:rPr lang="fr-FR" sz="2600" b="1" dirty="0" err="1">
                <a:sym typeface="Wingdings" panose="05000000000000000000" pitchFamily="2" charset="2"/>
              </a:rPr>
              <a:t>Netlogoweb</a:t>
            </a:r>
            <a:r>
              <a:rPr lang="fr-FR" sz="2600" dirty="0">
                <a:sym typeface="Wingdings" panose="05000000000000000000" pitchFamily="2" charset="2"/>
              </a:rPr>
              <a:t> and </a:t>
            </a:r>
            <a:r>
              <a:rPr lang="fr-FR" sz="2600" dirty="0" err="1">
                <a:sym typeface="Wingdings" panose="05000000000000000000" pitchFamily="2" charset="2"/>
              </a:rPr>
              <a:t>development</a:t>
            </a:r>
            <a:r>
              <a:rPr lang="fr-FR" sz="2600" dirty="0">
                <a:sym typeface="Wingdings" panose="05000000000000000000" pitchFamily="2" charset="2"/>
              </a:rPr>
              <a:t> of </a:t>
            </a:r>
            <a:r>
              <a:rPr lang="fr-FR" sz="2600" b="1" dirty="0">
                <a:sym typeface="Wingdings" panose="05000000000000000000" pitchFamily="2" charset="2"/>
              </a:rPr>
              <a:t>smart phone application</a:t>
            </a:r>
            <a:endParaRPr lang="fr-FR" sz="2600" b="1" dirty="0"/>
          </a:p>
        </p:txBody>
      </p:sp>
      <p:pic>
        <p:nvPicPr>
          <p:cNvPr id="101" name="Image 100" descr="juvénile gardon.jpg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 rot="20761365" flipH="1">
            <a:off x="6313883" y="29760562"/>
            <a:ext cx="975529" cy="477352"/>
          </a:xfrm>
          <a:prstGeom prst="rect">
            <a:avLst/>
          </a:prstGeom>
        </p:spPr>
      </p:pic>
      <p:pic>
        <p:nvPicPr>
          <p:cNvPr id="103" name="Image 102" descr="juvénile gardon.jpg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 rot="20139581" flipH="1">
            <a:off x="3540671" y="33456382"/>
            <a:ext cx="978831" cy="510492"/>
          </a:xfrm>
          <a:prstGeom prst="rect">
            <a:avLst/>
          </a:prstGeom>
        </p:spPr>
      </p:pic>
      <p:pic>
        <p:nvPicPr>
          <p:cNvPr id="104" name="Image 103" descr="fond_étang_A.jpg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49" t="55223" b="5516"/>
          <a:stretch>
            <a:fillRect/>
          </a:stretch>
        </p:blipFill>
        <p:spPr>
          <a:xfrm>
            <a:off x="5771997" y="30426975"/>
            <a:ext cx="1484227" cy="509718"/>
          </a:xfrm>
          <a:prstGeom prst="rect">
            <a:avLst/>
          </a:prstGeom>
        </p:spPr>
      </p:pic>
      <p:sp>
        <p:nvSpPr>
          <p:cNvPr id="105" name="ZoneTexte 104"/>
          <p:cNvSpPr txBox="1"/>
          <p:nvPr/>
        </p:nvSpPr>
        <p:spPr>
          <a:xfrm>
            <a:off x="1463207" y="25630080"/>
            <a:ext cx="23049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u="sng" dirty="0">
                <a:latin typeface="+mj-lt"/>
                <a:cs typeface="Aharoni" pitchFamily="2" charset="-79"/>
              </a:rPr>
              <a:t> PLAYER 1: PREY</a:t>
            </a:r>
          </a:p>
        </p:txBody>
      </p:sp>
      <p:sp>
        <p:nvSpPr>
          <p:cNvPr id="106" name="ZoneTexte 105"/>
          <p:cNvSpPr txBox="1"/>
          <p:nvPr/>
        </p:nvSpPr>
        <p:spPr>
          <a:xfrm>
            <a:off x="9565244" y="25654507"/>
            <a:ext cx="43520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b="1" u="sng" dirty="0">
                <a:latin typeface="+mj-lt"/>
                <a:cs typeface="Aharoni" pitchFamily="2" charset="-79"/>
              </a:rPr>
              <a:t>EXAMPLE OF CARD « CHANCE »</a:t>
            </a:r>
          </a:p>
        </p:txBody>
      </p:sp>
      <p:cxnSp>
        <p:nvCxnSpPr>
          <p:cNvPr id="3" name="Connecteur droit avec flèche 2"/>
          <p:cNvCxnSpPr/>
          <p:nvPr/>
        </p:nvCxnSpPr>
        <p:spPr>
          <a:xfrm flipH="1">
            <a:off x="2545837" y="28632107"/>
            <a:ext cx="1" cy="6468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Connecteur droit avec flèche 106"/>
          <p:cNvCxnSpPr/>
          <p:nvPr/>
        </p:nvCxnSpPr>
        <p:spPr>
          <a:xfrm flipH="1">
            <a:off x="2560303" y="31656443"/>
            <a:ext cx="1" cy="6468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10679449" y="5490494"/>
            <a:ext cx="7731096" cy="3490832"/>
          </a:xfrm>
          <a:prstGeom prst="ellipse">
            <a:avLst/>
          </a:prstGeom>
          <a:solidFill>
            <a:srgbClr val="F2DCDB">
              <a:alpha val="40000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10807238" y="6306703"/>
            <a:ext cx="7645117" cy="17764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fr-FR" sz="3200" b="1" dirty="0">
                <a:solidFill>
                  <a:schemeClr val="accent2">
                    <a:lumMod val="50000"/>
                  </a:schemeClr>
                </a:solidFill>
              </a:rPr>
              <a:t>TO DEVELOP A BOARD GAME AND A COMPUTER-BASED GAME TO EXPLAIN THE BASIC CONCEPTS OF AQUATIC ECOLOGY</a:t>
            </a:r>
          </a:p>
        </p:txBody>
      </p:sp>
      <p:sp>
        <p:nvSpPr>
          <p:cNvPr id="108" name="ZoneTexte 107"/>
          <p:cNvSpPr txBox="1"/>
          <p:nvPr/>
        </p:nvSpPr>
        <p:spPr>
          <a:xfrm>
            <a:off x="10243443" y="9316758"/>
            <a:ext cx="8783997" cy="1934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fr-FR" sz="3000" dirty="0"/>
              <a:t>The </a:t>
            </a:r>
            <a:r>
              <a:rPr lang="fr-FR" sz="3000" dirty="0" err="1"/>
              <a:t>games</a:t>
            </a:r>
            <a:r>
              <a:rPr lang="fr-FR" sz="3000" dirty="0"/>
              <a:t> </a:t>
            </a:r>
            <a:r>
              <a:rPr lang="fr-FR" sz="3000" dirty="0" err="1"/>
              <a:t>aim</a:t>
            </a:r>
            <a:r>
              <a:rPr lang="fr-FR" sz="3000" dirty="0"/>
              <a:t> to </a:t>
            </a:r>
            <a:r>
              <a:rPr lang="fr-FR" sz="3000" dirty="0" err="1"/>
              <a:t>be</a:t>
            </a:r>
            <a:r>
              <a:rPr lang="fr-FR" sz="3000" dirty="0"/>
              <a:t> </a:t>
            </a:r>
            <a:r>
              <a:rPr lang="fr-FR" sz="3000" b="1" dirty="0" err="1"/>
              <a:t>complementary</a:t>
            </a:r>
            <a:r>
              <a:rPr lang="fr-FR" sz="3000" dirty="0"/>
              <a:t>:</a:t>
            </a:r>
          </a:p>
          <a:p>
            <a:pPr algn="ctr">
              <a:lnSpc>
                <a:spcPct val="114000"/>
              </a:lnSpc>
            </a:pPr>
            <a:endParaRPr lang="fr-FR" sz="1500" dirty="0"/>
          </a:p>
          <a:p>
            <a:pPr marL="457200" indent="-457200" algn="ctr">
              <a:lnSpc>
                <a:spcPct val="114000"/>
              </a:lnSpc>
              <a:buFont typeface="Wingdings" panose="05000000000000000000" pitchFamily="2" charset="2"/>
              <a:buChar char="à"/>
            </a:pPr>
            <a:r>
              <a:rPr lang="fr-FR" sz="3000" dirty="0">
                <a:sym typeface="Wingdings" panose="05000000000000000000" pitchFamily="2" charset="2"/>
              </a:rPr>
              <a:t>in </a:t>
            </a:r>
            <a:r>
              <a:rPr lang="fr-FR" sz="3000" dirty="0" err="1">
                <a:sym typeface="Wingdings" panose="05000000000000000000" pitchFamily="2" charset="2"/>
              </a:rPr>
              <a:t>term</a:t>
            </a:r>
            <a:r>
              <a:rPr lang="fr-FR" sz="3000" dirty="0">
                <a:sym typeface="Wingdings" panose="05000000000000000000" pitchFamily="2" charset="2"/>
              </a:rPr>
              <a:t> of </a:t>
            </a:r>
            <a:r>
              <a:rPr lang="fr-FR" sz="3000" b="1" dirty="0" err="1">
                <a:sym typeface="Wingdings" panose="05000000000000000000" pitchFamily="2" charset="2"/>
              </a:rPr>
              <a:t>player</a:t>
            </a:r>
            <a:r>
              <a:rPr lang="fr-FR" sz="3000" b="1" dirty="0">
                <a:sym typeface="Wingdings" panose="05000000000000000000" pitchFamily="2" charset="2"/>
              </a:rPr>
              <a:t> interactions </a:t>
            </a:r>
            <a:r>
              <a:rPr lang="fr-FR" sz="3000" dirty="0">
                <a:sym typeface="Wingdings" panose="05000000000000000000" pitchFamily="2" charset="2"/>
              </a:rPr>
              <a:t>and </a:t>
            </a:r>
            <a:r>
              <a:rPr lang="fr-FR" sz="3000" b="1" dirty="0">
                <a:sym typeface="Wingdings" panose="05000000000000000000" pitchFamily="2" charset="2"/>
              </a:rPr>
              <a:t>system </a:t>
            </a:r>
            <a:r>
              <a:rPr lang="fr-FR" sz="3000" b="1" dirty="0" err="1">
                <a:sym typeface="Wingdings" panose="05000000000000000000" pitchFamily="2" charset="2"/>
              </a:rPr>
              <a:t>dynamic</a:t>
            </a:r>
            <a:endParaRPr lang="fr-FR" sz="3000" b="1" dirty="0"/>
          </a:p>
          <a:p>
            <a:pPr algn="ctr">
              <a:lnSpc>
                <a:spcPct val="114000"/>
              </a:lnSpc>
            </a:pPr>
            <a:r>
              <a:rPr lang="fr-FR" sz="3000" dirty="0">
                <a:sym typeface="Wingdings" panose="05000000000000000000" pitchFamily="2" charset="2"/>
              </a:rPr>
              <a:t> </a:t>
            </a:r>
            <a:r>
              <a:rPr lang="fr-FR" sz="3000" dirty="0"/>
              <a:t>in </a:t>
            </a:r>
            <a:r>
              <a:rPr lang="fr-FR" sz="3000" b="1" dirty="0"/>
              <a:t>the </a:t>
            </a:r>
            <a:r>
              <a:rPr lang="fr-FR" sz="3000" b="1" dirty="0" err="1"/>
              <a:t>targeted</a:t>
            </a:r>
            <a:r>
              <a:rPr lang="fr-FR" sz="3000" b="1" dirty="0"/>
              <a:t> </a:t>
            </a:r>
            <a:r>
              <a:rPr lang="fr-FR" sz="3000" b="1" dirty="0" err="1"/>
              <a:t>players</a:t>
            </a:r>
            <a:r>
              <a:rPr lang="fr-FR" sz="3000" b="1" dirty="0"/>
              <a:t> </a:t>
            </a:r>
            <a:r>
              <a:rPr lang="fr-FR" sz="3000" dirty="0"/>
              <a:t>(groups vs </a:t>
            </a:r>
            <a:r>
              <a:rPr lang="fr-FR" sz="3000" dirty="0" err="1"/>
              <a:t>isolated</a:t>
            </a:r>
            <a:r>
              <a:rPr lang="fr-FR" sz="3000" dirty="0"/>
              <a:t> </a:t>
            </a:r>
            <a:r>
              <a:rPr lang="fr-FR" sz="3000" dirty="0">
                <a:sym typeface="Wingdings" panose="05000000000000000000" pitchFamily="2" charset="2"/>
              </a:rPr>
              <a:t> </a:t>
            </a:r>
            <a:r>
              <a:rPr lang="fr-FR" sz="3000" dirty="0" err="1">
                <a:sym typeface="Wingdings" panose="05000000000000000000" pitchFamily="2" charset="2"/>
              </a:rPr>
              <a:t>gamers</a:t>
            </a:r>
            <a:r>
              <a:rPr lang="fr-FR" sz="3000" dirty="0">
                <a:sym typeface="Wingdings" panose="05000000000000000000" pitchFamily="2" charset="2"/>
              </a:rPr>
              <a:t>)</a:t>
            </a:r>
            <a:endParaRPr lang="fr-FR" sz="3000" dirty="0"/>
          </a:p>
        </p:txBody>
      </p:sp>
      <p:sp>
        <p:nvSpPr>
          <p:cNvPr id="109" name="Rectangle à coins arrondis 108"/>
          <p:cNvSpPr/>
          <p:nvPr/>
        </p:nvSpPr>
        <p:spPr>
          <a:xfrm rot="5400000">
            <a:off x="14394680" y="496462"/>
            <a:ext cx="652279" cy="837868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ZoneTexte 109"/>
          <p:cNvSpPr txBox="1"/>
          <p:nvPr/>
        </p:nvSpPr>
        <p:spPr>
          <a:xfrm>
            <a:off x="13518791" y="4409346"/>
            <a:ext cx="240963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500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OBJECTIVE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15622070" y="13632032"/>
            <a:ext cx="14063533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39875" indent="-457200">
              <a:buFont typeface="Arial" panose="020B0604020202020204" pitchFamily="34" charset="0"/>
              <a:buChar char="•"/>
            </a:pP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Context</a:t>
            </a:r>
            <a:endParaRPr lang="fr-FR" sz="28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1082675"/>
            <a:endParaRPr lang="fr-FR" sz="15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dirty="0"/>
              <a:t>The </a:t>
            </a:r>
            <a:r>
              <a:rPr lang="fr-FR" sz="2800" b="1" dirty="0" err="1"/>
              <a:t>player</a:t>
            </a:r>
            <a:r>
              <a:rPr lang="fr-FR" sz="2800" b="1" dirty="0"/>
              <a:t> </a:t>
            </a:r>
            <a:r>
              <a:rPr lang="fr-FR" sz="2800" b="1" dirty="0" err="1"/>
              <a:t>controls</a:t>
            </a:r>
            <a:r>
              <a:rPr lang="fr-FR" sz="2800" b="1" dirty="0"/>
              <a:t> an </a:t>
            </a:r>
            <a:r>
              <a:rPr lang="fr-FR" sz="2800" b="1" dirty="0" err="1"/>
              <a:t>ecosytem</a:t>
            </a:r>
            <a:r>
              <a:rPr lang="fr-FR" sz="2800" b="1" dirty="0"/>
              <a:t> </a:t>
            </a:r>
            <a:r>
              <a:rPr lang="fr-FR" sz="2800" b="1" dirty="0" err="1"/>
              <a:t>with</a:t>
            </a:r>
            <a:r>
              <a:rPr lang="fr-FR" sz="2800" b="1" dirty="0"/>
              <a:t>  </a:t>
            </a:r>
            <a:r>
              <a:rPr lang="fr-FR" sz="2800" b="1" dirty="0" err="1"/>
              <a:t>preys</a:t>
            </a:r>
            <a:r>
              <a:rPr lang="fr-FR" sz="2800" b="1" dirty="0"/>
              <a:t> </a:t>
            </a:r>
            <a:r>
              <a:rPr lang="fr-FR" sz="2800" dirty="0"/>
              <a:t>(the </a:t>
            </a:r>
            <a:r>
              <a:rPr lang="fr-FR" sz="2800" dirty="0" err="1"/>
              <a:t>roach</a:t>
            </a:r>
            <a:r>
              <a:rPr lang="fr-FR" sz="2800" dirty="0"/>
              <a:t>) </a:t>
            </a:r>
            <a:r>
              <a:rPr lang="fr-FR" sz="2800" b="1" dirty="0"/>
              <a:t>and </a:t>
            </a:r>
            <a:r>
              <a:rPr lang="fr-FR" sz="2800" b="1" dirty="0" err="1"/>
              <a:t>predators</a:t>
            </a:r>
            <a:r>
              <a:rPr lang="fr-FR" sz="2800" b="1" dirty="0"/>
              <a:t> </a:t>
            </a:r>
            <a:r>
              <a:rPr lang="fr-FR" sz="2800" dirty="0"/>
              <a:t>(the </a:t>
            </a:r>
            <a:r>
              <a:rPr lang="fr-FR" sz="2800" dirty="0" err="1"/>
              <a:t>pumpkinseed</a:t>
            </a:r>
            <a:r>
              <a:rPr lang="fr-FR" sz="2800" dirty="0"/>
              <a:t>)</a:t>
            </a:r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dirty="0"/>
              <a:t>The </a:t>
            </a:r>
            <a:r>
              <a:rPr lang="fr-FR" sz="2800" b="1" dirty="0"/>
              <a:t>objective </a:t>
            </a:r>
            <a:r>
              <a:rPr lang="fr-FR" sz="2800" dirty="0"/>
              <a:t>of the </a:t>
            </a:r>
            <a:r>
              <a:rPr lang="fr-FR" sz="2800" dirty="0" err="1"/>
              <a:t>game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to </a:t>
            </a:r>
            <a:r>
              <a:rPr lang="fr-FR" sz="2800" b="1" dirty="0" err="1"/>
              <a:t>maintain</a:t>
            </a:r>
            <a:r>
              <a:rPr lang="fr-FR" sz="2800" b="1" dirty="0"/>
              <a:t> the </a:t>
            </a:r>
            <a:r>
              <a:rPr lang="fr-FR" sz="2800" b="1" dirty="0" err="1"/>
              <a:t>stability</a:t>
            </a:r>
            <a:r>
              <a:rPr lang="fr-FR" sz="2800" b="1" dirty="0"/>
              <a:t> of the </a:t>
            </a:r>
            <a:r>
              <a:rPr lang="fr-FR" sz="2800" b="1" dirty="0" err="1"/>
              <a:t>ecosystem</a:t>
            </a:r>
            <a:endParaRPr lang="fr-FR" sz="2800" b="1" dirty="0"/>
          </a:p>
          <a:p>
            <a:endParaRPr lang="fr-FR" sz="15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dirty="0"/>
              <a:t>Concepts </a:t>
            </a:r>
            <a:r>
              <a:rPr lang="fr-FR" sz="2800" dirty="0" err="1"/>
              <a:t>illustrated</a:t>
            </a:r>
            <a:r>
              <a:rPr lang="fr-FR" sz="2800" dirty="0"/>
              <a:t>: </a:t>
            </a:r>
            <a:r>
              <a:rPr lang="fr-FR" sz="2800" b="1" dirty="0"/>
              <a:t>population </a:t>
            </a:r>
            <a:r>
              <a:rPr lang="fr-FR" sz="2800" b="1" dirty="0" err="1"/>
              <a:t>dynamic</a:t>
            </a:r>
            <a:r>
              <a:rPr lang="fr-FR" sz="2800" b="1" dirty="0"/>
              <a:t> </a:t>
            </a:r>
            <a:r>
              <a:rPr lang="fr-FR" sz="2800" dirty="0"/>
              <a:t>and </a:t>
            </a:r>
            <a:r>
              <a:rPr lang="fr-FR" sz="2800" b="1" dirty="0" err="1"/>
              <a:t>ecosystem</a:t>
            </a:r>
            <a:r>
              <a:rPr lang="fr-FR" sz="2800" b="1" dirty="0"/>
              <a:t> </a:t>
            </a:r>
            <a:r>
              <a:rPr lang="fr-FR" sz="2800" b="1" dirty="0" err="1"/>
              <a:t>resilience</a:t>
            </a:r>
            <a:endParaRPr lang="fr-FR" sz="2800" b="1" dirty="0"/>
          </a:p>
          <a:p>
            <a:endParaRPr lang="fr-FR" sz="28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1539875" indent="-45720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Basis of the computer-</a:t>
            </a: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based</a:t>
            </a: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</a:rPr>
              <a:t>game</a:t>
            </a: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endParaRPr lang="fr-FR" sz="1500" dirty="0"/>
          </a:p>
          <a:p>
            <a:endParaRPr lang="fr-FR" sz="2600" dirty="0"/>
          </a:p>
        </p:txBody>
      </p:sp>
      <p:sp>
        <p:nvSpPr>
          <p:cNvPr id="2" name="ZoneTexte 1"/>
          <p:cNvSpPr txBox="1"/>
          <p:nvPr/>
        </p:nvSpPr>
        <p:spPr>
          <a:xfrm>
            <a:off x="15563590" y="25108189"/>
            <a:ext cx="14027067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500" dirty="0">
              <a:solidFill>
                <a:schemeClr val="tx2">
                  <a:lumMod val="75000"/>
                </a:schemeClr>
              </a:solidFill>
            </a:endParaRPr>
          </a:p>
          <a:p>
            <a:endParaRPr lang="fr-FR" sz="1500" dirty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fr-FR" sz="2600" dirty="0"/>
              <a:t>The </a:t>
            </a:r>
            <a:r>
              <a:rPr lang="fr-FR" sz="2600" dirty="0" err="1"/>
              <a:t>player</a:t>
            </a:r>
            <a:r>
              <a:rPr lang="fr-FR" sz="2600" dirty="0"/>
              <a:t> </a:t>
            </a:r>
            <a:r>
              <a:rPr lang="fr-FR" sz="2600" dirty="0" err="1"/>
              <a:t>starts</a:t>
            </a:r>
            <a:r>
              <a:rPr lang="fr-FR" sz="2600" dirty="0"/>
              <a:t> the </a:t>
            </a:r>
            <a:r>
              <a:rPr lang="fr-FR" sz="2600" dirty="0" err="1"/>
              <a:t>game</a:t>
            </a:r>
            <a:r>
              <a:rPr lang="fr-FR" sz="2600" dirty="0"/>
              <a:t> </a:t>
            </a:r>
            <a:r>
              <a:rPr lang="fr-FR" sz="2600" dirty="0" err="1"/>
              <a:t>with</a:t>
            </a:r>
            <a:r>
              <a:rPr lang="fr-FR" sz="2600" dirty="0"/>
              <a:t> </a:t>
            </a:r>
            <a:r>
              <a:rPr lang="fr-FR" sz="2600" b="1" dirty="0"/>
              <a:t>a stable </a:t>
            </a:r>
            <a:r>
              <a:rPr lang="fr-FR" sz="2600" b="1" dirty="0" err="1"/>
              <a:t>ecosystem</a:t>
            </a:r>
            <a:r>
              <a:rPr lang="fr-FR" sz="2600" b="1" dirty="0"/>
              <a:t>: </a:t>
            </a:r>
            <a:r>
              <a:rPr lang="fr-FR" sz="2600" dirty="0"/>
              <a:t>the </a:t>
            </a:r>
            <a:r>
              <a:rPr lang="fr-FR" sz="2600" b="1" dirty="0"/>
              <a:t>initial position </a:t>
            </a:r>
            <a:r>
              <a:rPr lang="fr-FR" sz="2600" b="1" dirty="0" err="1"/>
              <a:t>is</a:t>
            </a:r>
            <a:r>
              <a:rPr lang="fr-FR" sz="2600" b="1" dirty="0"/>
              <a:t> the </a:t>
            </a:r>
            <a:r>
              <a:rPr lang="fr-FR" sz="2600" b="1" dirty="0" err="1"/>
              <a:t>attractor</a:t>
            </a:r>
            <a:endParaRPr lang="fr-FR" sz="2600" b="1" dirty="0"/>
          </a:p>
          <a:p>
            <a:endParaRPr lang="fr-FR" sz="1500" dirty="0"/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fr-FR" sz="2600" dirty="0"/>
              <a:t>The </a:t>
            </a:r>
            <a:r>
              <a:rPr lang="fr-FR" sz="2600" dirty="0" err="1"/>
              <a:t>botton</a:t>
            </a:r>
            <a:r>
              <a:rPr lang="fr-FR" sz="2600" dirty="0"/>
              <a:t> « </a:t>
            </a:r>
            <a:r>
              <a:rPr lang="fr-FR" sz="2600" b="1" dirty="0"/>
              <a:t>one </a:t>
            </a:r>
            <a:r>
              <a:rPr lang="fr-FR" sz="2600" b="1" dirty="0" err="1"/>
              <a:t>turn</a:t>
            </a:r>
            <a:r>
              <a:rPr lang="fr-FR" sz="2600" dirty="0"/>
              <a:t> » </a:t>
            </a:r>
            <a:r>
              <a:rPr lang="fr-FR" sz="2600" dirty="0" err="1"/>
              <a:t>makes</a:t>
            </a:r>
            <a:r>
              <a:rPr lang="fr-FR" sz="2600" dirty="0"/>
              <a:t> the </a:t>
            </a:r>
            <a:r>
              <a:rPr lang="fr-FR" sz="2600" dirty="0" err="1"/>
              <a:t>ecosystem</a:t>
            </a:r>
            <a:r>
              <a:rPr lang="fr-FR" sz="2600" dirty="0"/>
              <a:t> </a:t>
            </a:r>
            <a:r>
              <a:rPr lang="fr-FR" sz="2600" dirty="0" err="1"/>
              <a:t>evolve</a:t>
            </a:r>
            <a:r>
              <a:rPr lang="fr-FR" sz="2600" dirty="0"/>
              <a:t> for </a:t>
            </a:r>
            <a:r>
              <a:rPr lang="fr-FR" sz="2600" b="1" dirty="0"/>
              <a:t>50 time </a:t>
            </a:r>
            <a:r>
              <a:rPr lang="fr-FR" sz="2600" b="1" dirty="0" err="1"/>
              <a:t>steps</a:t>
            </a:r>
            <a:endParaRPr lang="fr-FR" sz="2600" b="1" dirty="0"/>
          </a:p>
          <a:p>
            <a:endParaRPr lang="fr-FR" sz="1500" dirty="0"/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fr-FR" sz="2600" dirty="0"/>
              <a:t>The </a:t>
            </a:r>
            <a:r>
              <a:rPr lang="fr-FR" sz="2600" dirty="0" err="1"/>
              <a:t>player</a:t>
            </a:r>
            <a:r>
              <a:rPr lang="fr-FR" sz="2600" dirty="0"/>
              <a:t> </a:t>
            </a:r>
            <a:r>
              <a:rPr lang="fr-FR" sz="2600" dirty="0" err="1"/>
              <a:t>sees</a:t>
            </a:r>
            <a:r>
              <a:rPr lang="fr-FR" sz="2600" dirty="0"/>
              <a:t> the changes in the </a:t>
            </a:r>
            <a:r>
              <a:rPr lang="fr-FR" sz="2600" dirty="0" err="1"/>
              <a:t>fish</a:t>
            </a:r>
            <a:r>
              <a:rPr lang="fr-FR" sz="2600" dirty="0"/>
              <a:t> populations on the </a:t>
            </a:r>
            <a:r>
              <a:rPr lang="fr-FR" sz="2600" b="1" dirty="0"/>
              <a:t>phase </a:t>
            </a:r>
            <a:r>
              <a:rPr lang="fr-FR" sz="2600" b="1" dirty="0" err="1"/>
              <a:t>space</a:t>
            </a:r>
            <a:endParaRPr lang="fr-FR" sz="2600" b="1" dirty="0"/>
          </a:p>
          <a:p>
            <a:endParaRPr lang="fr-FR" sz="1500" dirty="0"/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fr-FR" sz="2600" b="1" dirty="0"/>
              <a:t>The </a:t>
            </a:r>
            <a:r>
              <a:rPr lang="fr-FR" sz="2600" b="1" dirty="0" err="1"/>
              <a:t>player</a:t>
            </a:r>
            <a:r>
              <a:rPr lang="fr-FR" sz="2600" b="1" dirty="0"/>
              <a:t> </a:t>
            </a:r>
            <a:r>
              <a:rPr lang="fr-FR" sz="2600" b="1" dirty="0" err="1"/>
              <a:t>can</a:t>
            </a:r>
            <a:r>
              <a:rPr lang="fr-FR" sz="2600" b="1" dirty="0"/>
              <a:t> correct the </a:t>
            </a:r>
            <a:r>
              <a:rPr lang="fr-FR" sz="2600" b="1" dirty="0" err="1"/>
              <a:t>trajectory</a:t>
            </a:r>
            <a:r>
              <a:rPr lang="fr-FR" sz="2600" b="1" dirty="0"/>
              <a:t> </a:t>
            </a:r>
            <a:r>
              <a:rPr lang="fr-FR" sz="2600" b="1" dirty="0" err="1"/>
              <a:t>toward</a:t>
            </a:r>
            <a:r>
              <a:rPr lang="fr-FR" sz="2600" b="1" dirty="0"/>
              <a:t> the </a:t>
            </a:r>
            <a:r>
              <a:rPr lang="fr-FR" sz="2600" b="1" dirty="0" err="1"/>
              <a:t>attractor</a:t>
            </a:r>
            <a:r>
              <a:rPr lang="fr-FR" sz="2600" b="1" dirty="0"/>
              <a:t> </a:t>
            </a:r>
            <a:r>
              <a:rPr lang="fr-FR" sz="2600" dirty="0"/>
              <a:t>by </a:t>
            </a:r>
            <a:r>
              <a:rPr lang="fr-FR" sz="2600" b="1" dirty="0" err="1"/>
              <a:t>changing</a:t>
            </a:r>
            <a:r>
              <a:rPr lang="fr-FR" sz="2600" b="1" dirty="0"/>
              <a:t> the </a:t>
            </a:r>
            <a:r>
              <a:rPr lang="fr-FR" sz="2600" b="1" dirty="0" err="1"/>
              <a:t>parameters</a:t>
            </a:r>
            <a:r>
              <a:rPr lang="fr-FR" sz="2600" b="1" dirty="0"/>
              <a:t> of the model </a:t>
            </a:r>
            <a:r>
              <a:rPr lang="fr-FR" sz="2600" dirty="0"/>
              <a:t>(</a:t>
            </a:r>
            <a:r>
              <a:rPr lang="fr-FR" sz="2600" dirty="0" err="1"/>
              <a:t>predator</a:t>
            </a:r>
            <a:r>
              <a:rPr lang="fr-FR" sz="2600" dirty="0"/>
              <a:t> </a:t>
            </a:r>
            <a:r>
              <a:rPr lang="fr-FR" sz="2600" dirty="0" err="1"/>
              <a:t>survival</a:t>
            </a:r>
            <a:r>
              <a:rPr lang="fr-FR" sz="2600" dirty="0"/>
              <a:t>, </a:t>
            </a:r>
            <a:r>
              <a:rPr lang="fr-FR" sz="2600" dirty="0" err="1"/>
              <a:t>prey</a:t>
            </a:r>
            <a:r>
              <a:rPr lang="fr-FR" sz="2600" dirty="0"/>
              <a:t> reproduction and </a:t>
            </a:r>
            <a:r>
              <a:rPr lang="fr-FR" sz="2600" dirty="0" err="1"/>
              <a:t>hunting</a:t>
            </a:r>
            <a:r>
              <a:rPr lang="fr-FR" sz="2600" dirty="0"/>
              <a:t> </a:t>
            </a:r>
            <a:r>
              <a:rPr lang="fr-FR" sz="2600" dirty="0" err="1"/>
              <a:t>behavior</a:t>
            </a:r>
            <a:r>
              <a:rPr lang="fr-FR" sz="2600" dirty="0"/>
              <a:t>)</a:t>
            </a:r>
            <a:endParaRPr lang="fr-FR" sz="2600" b="1" dirty="0"/>
          </a:p>
          <a:p>
            <a:endParaRPr lang="fr-FR" sz="1500" dirty="0"/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fr-FR" sz="2600" b="1" dirty="0" err="1"/>
              <a:t>External</a:t>
            </a:r>
            <a:r>
              <a:rPr lang="fr-FR" sz="2600" b="1" dirty="0"/>
              <a:t> </a:t>
            </a:r>
            <a:r>
              <a:rPr lang="fr-FR" sz="2600" b="1" dirty="0" err="1"/>
              <a:t>events</a:t>
            </a:r>
            <a:r>
              <a:rPr lang="fr-FR" sz="2600" b="1" dirty="0"/>
              <a:t> </a:t>
            </a:r>
            <a:r>
              <a:rPr lang="fr-FR" sz="2600" b="1" dirty="0" err="1"/>
              <a:t>randomly</a:t>
            </a:r>
            <a:r>
              <a:rPr lang="fr-FR" sz="2600" b="1" dirty="0"/>
              <a:t> </a:t>
            </a:r>
            <a:r>
              <a:rPr lang="fr-FR" sz="2600" b="1" dirty="0" err="1"/>
              <a:t>perturbate</a:t>
            </a:r>
            <a:r>
              <a:rPr lang="fr-FR" sz="2600" b="1" dirty="0"/>
              <a:t> the </a:t>
            </a:r>
            <a:r>
              <a:rPr lang="fr-FR" sz="2600" b="1" dirty="0" err="1"/>
              <a:t>ecosystem</a:t>
            </a:r>
            <a:r>
              <a:rPr lang="fr-FR" sz="2600" dirty="0"/>
              <a:t>, </a:t>
            </a:r>
            <a:r>
              <a:rPr lang="fr-FR" sz="2600" dirty="0" err="1"/>
              <a:t>changing</a:t>
            </a:r>
            <a:r>
              <a:rPr lang="fr-FR" sz="2600" dirty="0"/>
              <a:t> the position in phase </a:t>
            </a:r>
            <a:r>
              <a:rPr lang="fr-FR" sz="2600" dirty="0" err="1"/>
              <a:t>space</a:t>
            </a:r>
            <a:endParaRPr lang="fr-FR" sz="2600" dirty="0"/>
          </a:p>
          <a:p>
            <a:endParaRPr lang="fr-FR" sz="1500" dirty="0"/>
          </a:p>
          <a:p>
            <a:pPr marL="514350" indent="-514350">
              <a:buFont typeface="Wingdings" panose="05000000000000000000" pitchFamily="2" charset="2"/>
              <a:buChar char="Ø"/>
              <a:tabLst>
                <a:tab pos="6376988" algn="l"/>
              </a:tabLst>
            </a:pPr>
            <a:r>
              <a:rPr lang="fr-FR" sz="2600" dirty="0"/>
              <a:t>The </a:t>
            </a:r>
            <a:r>
              <a:rPr lang="fr-FR" sz="2600" dirty="0" err="1"/>
              <a:t>game</a:t>
            </a:r>
            <a:r>
              <a:rPr lang="fr-FR" sz="2600" dirty="0"/>
              <a:t> </a:t>
            </a:r>
            <a:r>
              <a:rPr lang="fr-FR" sz="2600" dirty="0" err="1"/>
              <a:t>includes</a:t>
            </a:r>
            <a:r>
              <a:rPr lang="fr-FR" sz="2600" dirty="0"/>
              <a:t> </a:t>
            </a:r>
            <a:r>
              <a:rPr lang="fr-FR" sz="2600" b="1" dirty="0"/>
              <a:t>5 </a:t>
            </a:r>
            <a:r>
              <a:rPr lang="fr-FR" sz="2600" b="1" dirty="0" err="1"/>
              <a:t>levels</a:t>
            </a:r>
            <a:r>
              <a:rPr lang="fr-FR" sz="2600" b="1" dirty="0"/>
              <a:t> of </a:t>
            </a:r>
            <a:r>
              <a:rPr lang="fr-FR" sz="2600" b="1" dirty="0" err="1"/>
              <a:t>complexity</a:t>
            </a:r>
            <a:r>
              <a:rPr lang="fr-FR" sz="2600" b="1" dirty="0"/>
              <a:t> </a:t>
            </a:r>
            <a:r>
              <a:rPr lang="fr-FR" sz="2600" dirty="0" err="1"/>
              <a:t>based</a:t>
            </a:r>
            <a:r>
              <a:rPr lang="fr-FR" sz="2600" dirty="0"/>
              <a:t> on the </a:t>
            </a:r>
            <a:r>
              <a:rPr lang="fr-FR" sz="2600" b="1" dirty="0" err="1"/>
              <a:t>intensity</a:t>
            </a:r>
            <a:r>
              <a:rPr lang="fr-FR" sz="2600" b="1" dirty="0"/>
              <a:t> of the perturbations</a:t>
            </a:r>
            <a:endParaRPr lang="fr-FR" sz="2600" dirty="0"/>
          </a:p>
        </p:txBody>
      </p:sp>
      <p:pic>
        <p:nvPicPr>
          <p:cNvPr id="111" name="Picture 10" descr="screen_game.pn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" t="49915" r="67929" b="18149"/>
          <a:stretch/>
        </p:blipFill>
        <p:spPr>
          <a:xfrm>
            <a:off x="20855533" y="30068439"/>
            <a:ext cx="4786738" cy="3101635"/>
          </a:xfrm>
          <a:prstGeom prst="rect">
            <a:avLst/>
          </a:prstGeom>
        </p:spPr>
      </p:pic>
      <p:pic>
        <p:nvPicPr>
          <p:cNvPr id="112" name="Image 111" descr="perche soleil mâle essai.jpg"/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4729"/>
          <a:stretch>
            <a:fillRect/>
          </a:stretch>
        </p:blipFill>
        <p:spPr>
          <a:xfrm flipH="1">
            <a:off x="26169444" y="16457778"/>
            <a:ext cx="1528389" cy="953401"/>
          </a:xfrm>
          <a:prstGeom prst="rect">
            <a:avLst/>
          </a:prstGeom>
        </p:spPr>
      </p:pic>
      <p:pic>
        <p:nvPicPr>
          <p:cNvPr id="113" name="Image 112" descr="gardon mâle2-propre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6648149" y="19379851"/>
            <a:ext cx="1032973" cy="667135"/>
          </a:xfrm>
          <a:prstGeom prst="rect">
            <a:avLst/>
          </a:prstGeom>
        </p:spPr>
      </p:pic>
      <p:pic>
        <p:nvPicPr>
          <p:cNvPr id="114" name="Image 113" descr="gardon mâle2-propre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6062266" y="19183232"/>
            <a:ext cx="1032973" cy="667135"/>
          </a:xfrm>
          <a:prstGeom prst="rect">
            <a:avLst/>
          </a:prstGeom>
        </p:spPr>
      </p:pic>
      <p:pic>
        <p:nvPicPr>
          <p:cNvPr id="115" name="Image 114" descr="gardon mâle2-propre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6177550" y="19657007"/>
            <a:ext cx="941197" cy="667135"/>
          </a:xfrm>
          <a:prstGeom prst="rect">
            <a:avLst/>
          </a:prstGeom>
        </p:spPr>
      </p:pic>
      <p:sp>
        <p:nvSpPr>
          <p:cNvPr id="116" name="ZoneTexte 115"/>
          <p:cNvSpPr txBox="1"/>
          <p:nvPr/>
        </p:nvSpPr>
        <p:spPr>
          <a:xfrm>
            <a:off x="27314867" y="16445339"/>
            <a:ext cx="2602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/>
              <a:t>Parameter</a:t>
            </a:r>
            <a:r>
              <a:rPr lang="fr-FR" sz="2400" b="1" dirty="0"/>
              <a:t>: </a:t>
            </a:r>
            <a:r>
              <a:rPr lang="fr-FR" sz="2400" b="1" dirty="0" err="1"/>
              <a:t>survival</a:t>
            </a:r>
            <a:r>
              <a:rPr lang="fr-FR" sz="2400" b="1" dirty="0"/>
              <a:t> rate</a:t>
            </a:r>
          </a:p>
        </p:txBody>
      </p:sp>
      <p:sp>
        <p:nvSpPr>
          <p:cNvPr id="117" name="ZoneTexte 116"/>
          <p:cNvSpPr txBox="1"/>
          <p:nvPr/>
        </p:nvSpPr>
        <p:spPr>
          <a:xfrm>
            <a:off x="27146716" y="19038934"/>
            <a:ext cx="2792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The </a:t>
            </a:r>
            <a:r>
              <a:rPr lang="fr-FR" sz="2400" dirty="0" err="1"/>
              <a:t>roach</a:t>
            </a:r>
            <a:r>
              <a:rPr lang="fr-FR" sz="2400" dirty="0"/>
              <a:t> </a:t>
            </a:r>
          </a:p>
          <a:p>
            <a:pPr algn="ctr"/>
            <a:r>
              <a:rPr lang="fr-FR" sz="2400" b="1" dirty="0" err="1"/>
              <a:t>Parameter</a:t>
            </a:r>
            <a:r>
              <a:rPr lang="fr-FR" sz="2400" b="1" dirty="0"/>
              <a:t>: reproduction rate</a:t>
            </a:r>
          </a:p>
        </p:txBody>
      </p:sp>
      <p:cxnSp>
        <p:nvCxnSpPr>
          <p:cNvPr id="18" name="Connecteur droit avec flèche 17"/>
          <p:cNvCxnSpPr/>
          <p:nvPr/>
        </p:nvCxnSpPr>
        <p:spPr>
          <a:xfrm flipV="1">
            <a:off x="26733717" y="17594405"/>
            <a:ext cx="0" cy="1199155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ZoneTexte 117"/>
          <p:cNvSpPr txBox="1"/>
          <p:nvPr/>
        </p:nvSpPr>
        <p:spPr>
          <a:xfrm>
            <a:off x="26868733" y="17618212"/>
            <a:ext cx="2937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INTERACTION</a:t>
            </a:r>
          </a:p>
          <a:p>
            <a:r>
              <a:rPr lang="fr-FR" sz="2400" b="1" dirty="0" err="1"/>
              <a:t>Parameter</a:t>
            </a:r>
            <a:r>
              <a:rPr lang="fr-FR" sz="2400" b="1" dirty="0"/>
              <a:t>: </a:t>
            </a:r>
            <a:r>
              <a:rPr lang="fr-FR" sz="2400" b="1" dirty="0" err="1"/>
              <a:t>prey</a:t>
            </a:r>
            <a:r>
              <a:rPr lang="fr-FR" sz="2400" b="1" dirty="0"/>
              <a:t> </a:t>
            </a:r>
            <a:r>
              <a:rPr lang="fr-FR" sz="2400" b="1" dirty="0" err="1"/>
              <a:t>prelevement</a:t>
            </a:r>
            <a:r>
              <a:rPr lang="fr-FR" sz="2400" b="1" dirty="0"/>
              <a:t> rate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5556918" y="20611409"/>
            <a:ext cx="6567845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4338" indent="-457200">
              <a:buFont typeface="Arial" panose="020B0604020202020204" pitchFamily="34" charset="0"/>
              <a:buChar char="•"/>
            </a:pP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</a:rPr>
              <a:t>Model calibration:</a:t>
            </a:r>
          </a:p>
          <a:p>
            <a:endParaRPr lang="fr-FR" sz="1500" dirty="0"/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fr-FR" sz="2600" dirty="0" err="1"/>
              <a:t>S</a:t>
            </a:r>
            <a:r>
              <a:rPr lang="fr-FR" sz="2600" dirty="0" err="1" smtClean="0"/>
              <a:t>ystematic</a:t>
            </a:r>
            <a:r>
              <a:rPr lang="fr-FR" sz="2600" dirty="0" smtClean="0"/>
              <a:t> </a:t>
            </a:r>
            <a:r>
              <a:rPr lang="fr-FR" sz="2600" dirty="0"/>
              <a:t>exploration of </a:t>
            </a:r>
            <a:r>
              <a:rPr lang="fr-FR" sz="2600" dirty="0" err="1"/>
              <a:t>parameter</a:t>
            </a:r>
            <a:r>
              <a:rPr lang="fr-FR" sz="2600" dirty="0"/>
              <a:t> </a:t>
            </a:r>
            <a:r>
              <a:rPr lang="fr-FR" sz="2600" dirty="0" err="1"/>
              <a:t>space</a:t>
            </a:r>
            <a:r>
              <a:rPr lang="fr-FR" sz="2600" dirty="0"/>
              <a:t> to </a:t>
            </a:r>
            <a:r>
              <a:rPr lang="fr-FR" sz="2600" dirty="0" err="1"/>
              <a:t>verify</a:t>
            </a:r>
            <a:r>
              <a:rPr lang="fr-FR" sz="2600" dirty="0"/>
              <a:t> </a:t>
            </a:r>
            <a:r>
              <a:rPr lang="fr-FR" sz="2600" dirty="0" err="1"/>
              <a:t>theoretical</a:t>
            </a:r>
            <a:r>
              <a:rPr lang="fr-FR" sz="2600" dirty="0"/>
              <a:t> </a:t>
            </a:r>
            <a:r>
              <a:rPr lang="fr-FR" sz="2600" dirty="0" err="1"/>
              <a:t>average</a:t>
            </a:r>
            <a:r>
              <a:rPr lang="fr-FR" sz="2600" dirty="0"/>
              <a:t> </a:t>
            </a:r>
            <a:r>
              <a:rPr lang="fr-FR" sz="2600" dirty="0" err="1"/>
              <a:t>trajectories</a:t>
            </a:r>
            <a:r>
              <a:rPr lang="fr-FR" sz="2600" dirty="0"/>
              <a:t> in phase </a:t>
            </a:r>
            <a:r>
              <a:rPr lang="fr-FR" sz="2600" dirty="0" err="1"/>
              <a:t>space</a:t>
            </a:r>
            <a:r>
              <a:rPr lang="fr-FR" sz="2600" dirty="0" smtClean="0"/>
              <a:t>, </a:t>
            </a:r>
            <a:r>
              <a:rPr lang="fr-FR" sz="2600" dirty="0" err="1" smtClean="0"/>
              <a:t>which</a:t>
            </a:r>
            <a:r>
              <a:rPr lang="fr-FR" sz="2600" dirty="0" smtClean="0"/>
              <a:t> </a:t>
            </a:r>
            <a:r>
              <a:rPr lang="fr-FR" sz="2600" dirty="0" err="1" smtClean="0"/>
              <a:t>allows</a:t>
            </a:r>
            <a:r>
              <a:rPr lang="fr-FR" sz="2600" dirty="0" smtClean="0"/>
              <a:t> </a:t>
            </a:r>
            <a:r>
              <a:rPr lang="fr-FR" sz="2600" dirty="0" err="1"/>
              <a:t>analytical</a:t>
            </a:r>
            <a:r>
              <a:rPr lang="fr-FR" sz="2600" dirty="0"/>
              <a:t> and </a:t>
            </a:r>
            <a:r>
              <a:rPr lang="fr-FR" sz="2600" dirty="0" err="1"/>
              <a:t>numerical</a:t>
            </a:r>
            <a:r>
              <a:rPr lang="fr-FR" sz="2600" dirty="0"/>
              <a:t> </a:t>
            </a:r>
            <a:r>
              <a:rPr lang="fr-FR" sz="2600" dirty="0" err="1"/>
              <a:t>determination</a:t>
            </a:r>
            <a:r>
              <a:rPr lang="fr-FR" sz="2600" dirty="0"/>
              <a:t> of initial position (</a:t>
            </a:r>
            <a:r>
              <a:rPr lang="fr-FR" sz="2600" dirty="0" err="1"/>
              <a:t>attractor</a:t>
            </a:r>
            <a:r>
              <a:rPr lang="fr-FR" sz="2600" dirty="0" smtClean="0"/>
              <a:t>) and </a:t>
            </a:r>
            <a:r>
              <a:rPr lang="fr-FR" sz="2600" dirty="0" err="1" smtClean="0"/>
              <a:t>justify</a:t>
            </a:r>
            <a:r>
              <a:rPr lang="fr-FR" sz="2600" dirty="0" smtClean="0"/>
              <a:t> the use of </a:t>
            </a:r>
            <a:r>
              <a:rPr lang="fr-FR" sz="2600" dirty="0" err="1" smtClean="0"/>
              <a:t>this</a:t>
            </a:r>
            <a:r>
              <a:rPr lang="fr-FR" sz="2600" dirty="0" smtClean="0"/>
              <a:t> system for the </a:t>
            </a:r>
            <a:r>
              <a:rPr lang="fr-FR" sz="2600" dirty="0" err="1" smtClean="0"/>
              <a:t>game</a:t>
            </a:r>
            <a:r>
              <a:rPr lang="fr-FR" sz="2600" dirty="0" smtClean="0"/>
              <a:t>. Figures show </a:t>
            </a:r>
            <a:r>
              <a:rPr lang="fr-FR" sz="2600" dirty="0" err="1" smtClean="0"/>
              <a:t>estimated</a:t>
            </a:r>
            <a:r>
              <a:rPr lang="fr-FR" sz="2600" dirty="0" smtClean="0"/>
              <a:t> </a:t>
            </a:r>
            <a:r>
              <a:rPr lang="fr-FR" sz="2600" dirty="0" err="1" smtClean="0"/>
              <a:t>average</a:t>
            </a:r>
            <a:r>
              <a:rPr lang="fr-FR" sz="2600" dirty="0" smtClean="0"/>
              <a:t> </a:t>
            </a:r>
            <a:r>
              <a:rPr lang="fr-FR" sz="2600" dirty="0" err="1" smtClean="0"/>
              <a:t>trajectories</a:t>
            </a:r>
            <a:r>
              <a:rPr lang="fr-FR" sz="2600" dirty="0" smtClean="0"/>
              <a:t> for </a:t>
            </a:r>
            <a:r>
              <a:rPr lang="fr-FR" sz="2600" dirty="0" err="1" smtClean="0"/>
              <a:t>two</a:t>
            </a:r>
            <a:r>
              <a:rPr lang="fr-FR" sz="2600" dirty="0" smtClean="0"/>
              <a:t> points in </a:t>
            </a:r>
            <a:r>
              <a:rPr lang="fr-FR" sz="2600" dirty="0" err="1" smtClean="0"/>
              <a:t>parameter</a:t>
            </a:r>
            <a:r>
              <a:rPr lang="fr-FR" sz="2600" dirty="0" smtClean="0"/>
              <a:t> </a:t>
            </a:r>
            <a:r>
              <a:rPr lang="fr-FR" sz="2600" dirty="0" err="1" smtClean="0"/>
              <a:t>space</a:t>
            </a:r>
            <a:r>
              <a:rPr lang="fr-FR" sz="2600" dirty="0" smtClean="0"/>
              <a:t>.</a:t>
            </a:r>
            <a:endParaRPr lang="fr-FR" sz="2600" dirty="0"/>
          </a:p>
        </p:txBody>
      </p:sp>
      <p:cxnSp>
        <p:nvCxnSpPr>
          <p:cNvPr id="119" name="Connecteur droit avec flèche 118"/>
          <p:cNvCxnSpPr/>
          <p:nvPr/>
        </p:nvCxnSpPr>
        <p:spPr>
          <a:xfrm>
            <a:off x="6916738" y="28840587"/>
            <a:ext cx="3987" cy="5255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 flipH="1">
            <a:off x="6988183" y="31728451"/>
            <a:ext cx="1" cy="6468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1" name="Picture 10" descr="screen_game.pn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" t="10232" r="57756" b="49423"/>
          <a:stretch/>
        </p:blipFill>
        <p:spPr>
          <a:xfrm>
            <a:off x="15477585" y="29733113"/>
            <a:ext cx="5093590" cy="3132387"/>
          </a:xfrm>
          <a:prstGeom prst="rect">
            <a:avLst/>
          </a:prstGeom>
        </p:spPr>
      </p:pic>
      <p:pic>
        <p:nvPicPr>
          <p:cNvPr id="122" name="Picture 10" descr="screen_game.pn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05" t="9772" r="29607" b="61516"/>
          <a:stretch/>
        </p:blipFill>
        <p:spPr>
          <a:xfrm>
            <a:off x="25769865" y="29942277"/>
            <a:ext cx="3917518" cy="2813315"/>
          </a:xfrm>
          <a:prstGeom prst="rect">
            <a:avLst/>
          </a:prstGeom>
        </p:spPr>
      </p:pic>
      <p:pic>
        <p:nvPicPr>
          <p:cNvPr id="123" name="Picture 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9634" y="20468158"/>
            <a:ext cx="3927767" cy="3888432"/>
          </a:xfrm>
          <a:prstGeom prst="rect">
            <a:avLst/>
          </a:prstGeom>
        </p:spPr>
      </p:pic>
      <p:pic>
        <p:nvPicPr>
          <p:cNvPr id="124" name="Picture 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1187" y="20540166"/>
            <a:ext cx="4104456" cy="3816424"/>
          </a:xfrm>
          <a:prstGeom prst="rect">
            <a:avLst/>
          </a:prstGeom>
        </p:spPr>
      </p:pic>
      <p:sp>
        <p:nvSpPr>
          <p:cNvPr id="125" name="ZoneTexte 124"/>
          <p:cNvSpPr txBox="1"/>
          <p:nvPr/>
        </p:nvSpPr>
        <p:spPr>
          <a:xfrm>
            <a:off x="14889996" y="32865500"/>
            <a:ext cx="4912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Phase </a:t>
            </a:r>
            <a:r>
              <a:rPr lang="fr-FR" sz="2400" b="1" dirty="0" err="1"/>
              <a:t>space</a:t>
            </a:r>
            <a:r>
              <a:rPr lang="fr-FR" sz="2400" dirty="0"/>
              <a:t> </a:t>
            </a:r>
            <a:r>
              <a:rPr lang="fr-FR" sz="2400" dirty="0" err="1"/>
              <a:t>figuring</a:t>
            </a:r>
            <a:r>
              <a:rPr lang="fr-FR" sz="2400" dirty="0"/>
              <a:t> in </a:t>
            </a:r>
            <a:r>
              <a:rPr lang="fr-FR" sz="2400" b="1" dirty="0"/>
              <a:t>Y axis the </a:t>
            </a:r>
            <a:r>
              <a:rPr lang="fr-FR" sz="2400" b="1" dirty="0" err="1"/>
              <a:t>predators</a:t>
            </a:r>
            <a:r>
              <a:rPr lang="fr-FR" sz="2400" dirty="0"/>
              <a:t> and in </a:t>
            </a:r>
            <a:r>
              <a:rPr lang="fr-FR" sz="2400" b="1" dirty="0"/>
              <a:t>X xis the </a:t>
            </a:r>
            <a:r>
              <a:rPr lang="fr-FR" sz="2400" b="1" dirty="0" err="1"/>
              <a:t>preys</a:t>
            </a:r>
            <a:endParaRPr lang="fr-FR" sz="2400" b="1" dirty="0"/>
          </a:p>
          <a:p>
            <a:pPr algn="ctr"/>
            <a:r>
              <a:rPr lang="fr-FR" sz="2400" dirty="0"/>
              <a:t>(</a:t>
            </a:r>
            <a:r>
              <a:rPr lang="fr-FR" sz="2400" dirty="0" err="1"/>
              <a:t>Netlogo</a:t>
            </a:r>
            <a:r>
              <a:rPr lang="fr-FR" sz="2400" dirty="0"/>
              <a:t> interface)</a:t>
            </a:r>
          </a:p>
        </p:txBody>
      </p:sp>
      <p:sp>
        <p:nvSpPr>
          <p:cNvPr id="126" name="ZoneTexte 125"/>
          <p:cNvSpPr txBox="1"/>
          <p:nvPr/>
        </p:nvSpPr>
        <p:spPr>
          <a:xfrm>
            <a:off x="20363103" y="33143374"/>
            <a:ext cx="4912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The stock</a:t>
            </a:r>
            <a:r>
              <a:rPr lang="fr-FR" sz="2400" dirty="0"/>
              <a:t>: </a:t>
            </a:r>
            <a:r>
              <a:rPr lang="fr-FR" sz="2400" dirty="0" err="1"/>
              <a:t>representation</a:t>
            </a:r>
            <a:r>
              <a:rPr lang="fr-FR" sz="2400" dirty="0"/>
              <a:t> of the </a:t>
            </a:r>
            <a:r>
              <a:rPr lang="fr-FR" sz="2400" b="1" dirty="0" err="1"/>
              <a:t>oscilations</a:t>
            </a:r>
            <a:r>
              <a:rPr lang="fr-FR" sz="2400" b="1" dirty="0"/>
              <a:t> in </a:t>
            </a:r>
            <a:r>
              <a:rPr lang="fr-FR" sz="2400" b="1" dirty="0" err="1"/>
              <a:t>fish</a:t>
            </a:r>
            <a:r>
              <a:rPr lang="fr-FR" sz="2400" b="1" dirty="0"/>
              <a:t> populations </a:t>
            </a:r>
            <a:r>
              <a:rPr lang="fr-FR" sz="2400" dirty="0"/>
              <a:t>(</a:t>
            </a:r>
            <a:r>
              <a:rPr lang="fr-FR" sz="2400" dirty="0" err="1"/>
              <a:t>Netlogo</a:t>
            </a:r>
            <a:r>
              <a:rPr lang="fr-FR" sz="2400" dirty="0"/>
              <a:t> interface)</a:t>
            </a:r>
          </a:p>
        </p:txBody>
      </p:sp>
      <p:sp>
        <p:nvSpPr>
          <p:cNvPr id="127" name="ZoneTexte 126"/>
          <p:cNvSpPr txBox="1"/>
          <p:nvPr/>
        </p:nvSpPr>
        <p:spPr>
          <a:xfrm>
            <a:off x="25769865" y="33166196"/>
            <a:ext cx="4129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The </a:t>
            </a:r>
            <a:r>
              <a:rPr lang="fr-FR" sz="2400" b="1" dirty="0" err="1"/>
              <a:t>ecosystem</a:t>
            </a:r>
            <a:r>
              <a:rPr lang="fr-FR" sz="2400" dirty="0"/>
              <a:t>: </a:t>
            </a:r>
            <a:r>
              <a:rPr lang="fr-FR" sz="2400" dirty="0" err="1"/>
              <a:t>representation</a:t>
            </a:r>
            <a:r>
              <a:rPr lang="fr-FR" sz="2400" dirty="0"/>
              <a:t> of the </a:t>
            </a:r>
            <a:r>
              <a:rPr lang="fr-FR" sz="2400" b="1" dirty="0" err="1"/>
              <a:t>fish</a:t>
            </a:r>
            <a:r>
              <a:rPr lang="fr-FR" sz="2400" b="1" dirty="0"/>
              <a:t> populations </a:t>
            </a:r>
          </a:p>
          <a:p>
            <a:pPr algn="ctr"/>
            <a:r>
              <a:rPr lang="fr-FR" sz="2400" dirty="0"/>
              <a:t>(</a:t>
            </a:r>
            <a:r>
              <a:rPr lang="fr-FR" sz="2400" dirty="0" err="1"/>
              <a:t>Netlogo</a:t>
            </a:r>
            <a:r>
              <a:rPr lang="fr-FR" sz="2400" dirty="0"/>
              <a:t> interface)</a:t>
            </a:r>
          </a:p>
        </p:txBody>
      </p:sp>
      <p:sp>
        <p:nvSpPr>
          <p:cNvPr id="128" name="Rectangle à coins arrondis 127"/>
          <p:cNvSpPr/>
          <p:nvPr/>
        </p:nvSpPr>
        <p:spPr>
          <a:xfrm rot="5400000">
            <a:off x="7093226" y="29135640"/>
            <a:ext cx="628140" cy="13593171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ZoneTexte 128"/>
          <p:cNvSpPr txBox="1"/>
          <p:nvPr/>
        </p:nvSpPr>
        <p:spPr>
          <a:xfrm>
            <a:off x="5765424" y="35672655"/>
            <a:ext cx="28648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500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DISCUSSION</a:t>
            </a:r>
          </a:p>
        </p:txBody>
      </p:sp>
      <p:sp>
        <p:nvSpPr>
          <p:cNvPr id="130" name="Rectangle à coins arrondis 129"/>
          <p:cNvSpPr/>
          <p:nvPr/>
        </p:nvSpPr>
        <p:spPr>
          <a:xfrm rot="5400000">
            <a:off x="21981359" y="28422652"/>
            <a:ext cx="630943" cy="15016347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ZoneTexte 130"/>
          <p:cNvSpPr txBox="1"/>
          <p:nvPr/>
        </p:nvSpPr>
        <p:spPr>
          <a:xfrm>
            <a:off x="20742559" y="35615353"/>
            <a:ext cx="310854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500" b="1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PERSPECTIVES</a:t>
            </a:r>
          </a:p>
        </p:txBody>
      </p:sp>
      <p:sp>
        <p:nvSpPr>
          <p:cNvPr id="133" name="ZoneTexte 132"/>
          <p:cNvSpPr txBox="1"/>
          <p:nvPr/>
        </p:nvSpPr>
        <p:spPr>
          <a:xfrm>
            <a:off x="5421835" y="25657911"/>
            <a:ext cx="30492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u="sng" dirty="0">
                <a:latin typeface="+mj-lt"/>
                <a:cs typeface="Aharoni" pitchFamily="2" charset="-79"/>
              </a:rPr>
              <a:t>PLAYER 2: PREDATOR</a:t>
            </a:r>
          </a:p>
        </p:txBody>
      </p:sp>
      <p:sp>
        <p:nvSpPr>
          <p:cNvPr id="19" name="Ellipse 18"/>
          <p:cNvSpPr/>
          <p:nvPr/>
        </p:nvSpPr>
        <p:spPr>
          <a:xfrm>
            <a:off x="4870031" y="30909998"/>
            <a:ext cx="1963155" cy="52340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Ellipse 133"/>
          <p:cNvSpPr/>
          <p:nvPr/>
        </p:nvSpPr>
        <p:spPr>
          <a:xfrm>
            <a:off x="7110818" y="30936363"/>
            <a:ext cx="1963155" cy="52340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ZoneTexte 134"/>
          <p:cNvSpPr txBox="1"/>
          <p:nvPr/>
        </p:nvSpPr>
        <p:spPr>
          <a:xfrm>
            <a:off x="5052465" y="31490812"/>
            <a:ext cx="15442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chemeClr val="accent6">
                    <a:lumMod val="75000"/>
                  </a:schemeClr>
                </a:solidFill>
              </a:rPr>
              <a:t>PREDATION</a:t>
            </a:r>
          </a:p>
        </p:txBody>
      </p:sp>
      <p:sp>
        <p:nvSpPr>
          <p:cNvPr id="136" name="ZoneTexte 135"/>
          <p:cNvSpPr txBox="1"/>
          <p:nvPr/>
        </p:nvSpPr>
        <p:spPr>
          <a:xfrm>
            <a:off x="7129757" y="31513588"/>
            <a:ext cx="18641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solidFill>
                  <a:schemeClr val="accent6">
                    <a:lumMod val="75000"/>
                  </a:schemeClr>
                </a:solidFill>
              </a:rPr>
              <a:t>COMPETITION</a:t>
            </a:r>
          </a:p>
        </p:txBody>
      </p:sp>
      <p:sp>
        <p:nvSpPr>
          <p:cNvPr id="137" name="Rectangle à coins arrondis 136"/>
          <p:cNvSpPr/>
          <p:nvPr/>
        </p:nvSpPr>
        <p:spPr>
          <a:xfrm rot="5400000" flipV="1">
            <a:off x="-21230699" y="21176999"/>
            <a:ext cx="42808527" cy="45453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8" name="ZoneTexte 137"/>
          <p:cNvSpPr txBox="1"/>
          <p:nvPr/>
        </p:nvSpPr>
        <p:spPr>
          <a:xfrm>
            <a:off x="9302931" y="26782694"/>
            <a:ext cx="4558344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200" i="1" dirty="0"/>
              <a:t>A </a:t>
            </a:r>
            <a:r>
              <a:rPr lang="fr-FR" sz="2200" i="1" dirty="0" err="1"/>
              <a:t>solitary</a:t>
            </a:r>
            <a:r>
              <a:rPr lang="fr-FR" sz="2200" i="1" dirty="0"/>
              <a:t> </a:t>
            </a:r>
            <a:r>
              <a:rPr lang="fr-FR" sz="2200" i="1" dirty="0" err="1"/>
              <a:t>pike</a:t>
            </a:r>
            <a:r>
              <a:rPr lang="fr-FR" sz="2200" i="1" dirty="0"/>
              <a:t> </a:t>
            </a:r>
            <a:r>
              <a:rPr lang="fr-FR" sz="2200" i="1" dirty="0" err="1"/>
              <a:t>is</a:t>
            </a:r>
            <a:r>
              <a:rPr lang="fr-FR" sz="2200" i="1" dirty="0"/>
              <a:t> </a:t>
            </a:r>
            <a:r>
              <a:rPr lang="fr-FR" sz="2200" i="1" dirty="0" err="1"/>
              <a:t>swimmig</a:t>
            </a:r>
            <a:r>
              <a:rPr lang="fr-FR" sz="2200" i="1" dirty="0"/>
              <a:t> </a:t>
            </a:r>
            <a:r>
              <a:rPr lang="fr-FR" sz="2200" i="1" dirty="0" err="1"/>
              <a:t>around</a:t>
            </a:r>
            <a:r>
              <a:rPr lang="fr-FR" sz="2200" i="1" dirty="0"/>
              <a:t>… Watch out! You </a:t>
            </a:r>
            <a:r>
              <a:rPr lang="fr-FR" sz="2200" i="1" dirty="0" err="1"/>
              <a:t>just</a:t>
            </a:r>
            <a:r>
              <a:rPr lang="fr-FR" sz="2200" i="1" dirty="0"/>
              <a:t> </a:t>
            </a:r>
            <a:r>
              <a:rPr lang="fr-FR" sz="2200" i="1" dirty="0" err="1"/>
              <a:t>lost</a:t>
            </a:r>
            <a:r>
              <a:rPr lang="fr-FR" sz="2200" i="1" dirty="0"/>
              <a:t> one </a:t>
            </a:r>
            <a:r>
              <a:rPr lang="fr-FR" sz="2200" i="1" dirty="0" err="1"/>
              <a:t>fish</a:t>
            </a:r>
            <a:endParaRPr lang="fr-FR" sz="2200" i="1" dirty="0"/>
          </a:p>
          <a:p>
            <a:endParaRPr lang="fr-FR" sz="1500" i="1" dirty="0"/>
          </a:p>
          <a:p>
            <a:pPr marL="342900" indent="-342900" algn="just">
              <a:buFontTx/>
              <a:buChar char="-"/>
            </a:pPr>
            <a:r>
              <a:rPr lang="fr-FR" sz="2200" i="1" dirty="0" err="1"/>
              <a:t>Tonight</a:t>
            </a:r>
            <a:r>
              <a:rPr lang="fr-FR" sz="2200" i="1" dirty="0"/>
              <a:t> </a:t>
            </a:r>
            <a:r>
              <a:rPr lang="fr-FR" sz="2200" i="1" dirty="0" err="1"/>
              <a:t>is</a:t>
            </a:r>
            <a:r>
              <a:rPr lang="fr-FR" sz="2200" i="1" dirty="0"/>
              <a:t> full </a:t>
            </a:r>
            <a:r>
              <a:rPr lang="fr-FR" sz="2200" i="1" dirty="0" err="1"/>
              <a:t>moon</a:t>
            </a:r>
            <a:r>
              <a:rPr lang="fr-FR" sz="2200" i="1" dirty="0"/>
              <a:t>. You </a:t>
            </a:r>
            <a:r>
              <a:rPr lang="fr-FR" sz="2200" i="1" dirty="0" err="1"/>
              <a:t>see</a:t>
            </a:r>
            <a:r>
              <a:rPr lang="fr-FR" sz="2200" i="1" dirty="0"/>
              <a:t> as </a:t>
            </a:r>
            <a:r>
              <a:rPr lang="fr-FR" sz="2200" i="1" dirty="0" err="1"/>
              <a:t>well</a:t>
            </a:r>
            <a:r>
              <a:rPr lang="fr-FR" sz="2200" i="1" dirty="0"/>
              <a:t> as in </a:t>
            </a:r>
            <a:r>
              <a:rPr lang="fr-FR" sz="2200" i="1" dirty="0" err="1"/>
              <a:t>day</a:t>
            </a:r>
            <a:r>
              <a:rPr lang="fr-FR" sz="2200" i="1" dirty="0"/>
              <a:t> light: </a:t>
            </a:r>
            <a:r>
              <a:rPr lang="fr-FR" sz="2200" i="1" dirty="0" err="1"/>
              <a:t>play</a:t>
            </a:r>
            <a:r>
              <a:rPr lang="fr-FR" sz="2200" i="1" dirty="0"/>
              <a:t> </a:t>
            </a:r>
            <a:r>
              <a:rPr lang="fr-FR" sz="2200" i="1" dirty="0" err="1"/>
              <a:t>again</a:t>
            </a:r>
            <a:endParaRPr lang="fr-FR" sz="2200" i="1" dirty="0"/>
          </a:p>
        </p:txBody>
      </p:sp>
      <p:pic>
        <p:nvPicPr>
          <p:cNvPr id="139" name="Image 138" descr="fond_étang_A.jpg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49" t="55223" b="5516"/>
          <a:stretch>
            <a:fillRect/>
          </a:stretch>
        </p:blipFill>
        <p:spPr>
          <a:xfrm>
            <a:off x="6581634" y="30448538"/>
            <a:ext cx="1484227" cy="509718"/>
          </a:xfrm>
          <a:prstGeom prst="rect">
            <a:avLst/>
          </a:prstGeom>
        </p:spPr>
      </p:pic>
      <p:sp>
        <p:nvSpPr>
          <p:cNvPr id="140" name="ZoneTexte 139"/>
          <p:cNvSpPr txBox="1"/>
          <p:nvPr/>
        </p:nvSpPr>
        <p:spPr>
          <a:xfrm>
            <a:off x="9254967" y="29242592"/>
            <a:ext cx="452972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fr-FR" sz="2200" i="1" dirty="0"/>
              <a:t>The </a:t>
            </a:r>
            <a:r>
              <a:rPr lang="fr-FR" sz="2200" i="1" dirty="0" err="1"/>
              <a:t>forestry</a:t>
            </a:r>
            <a:r>
              <a:rPr lang="fr-FR" sz="2200" i="1" dirty="0"/>
              <a:t> </a:t>
            </a:r>
            <a:r>
              <a:rPr lang="fr-FR" sz="2200" i="1" dirty="0" err="1"/>
              <a:t>guards</a:t>
            </a:r>
            <a:r>
              <a:rPr lang="fr-FR" sz="2200" i="1" dirty="0"/>
              <a:t> </a:t>
            </a:r>
            <a:r>
              <a:rPr lang="fr-FR" sz="2200" i="1" dirty="0" err="1"/>
              <a:t>cut</a:t>
            </a:r>
            <a:r>
              <a:rPr lang="fr-FR" sz="2200" i="1" dirty="0"/>
              <a:t> </a:t>
            </a:r>
            <a:r>
              <a:rPr lang="fr-FR" sz="2200" i="1" dirty="0" err="1"/>
              <a:t>threes</a:t>
            </a:r>
            <a:r>
              <a:rPr lang="fr-FR" sz="2200" i="1" dirty="0"/>
              <a:t> </a:t>
            </a:r>
            <a:r>
              <a:rPr lang="fr-FR" sz="2200" i="1" dirty="0" err="1"/>
              <a:t>near</a:t>
            </a:r>
            <a:r>
              <a:rPr lang="fr-FR" sz="2200" i="1" dirty="0"/>
              <a:t> the </a:t>
            </a:r>
            <a:r>
              <a:rPr lang="fr-FR" sz="2200" i="1" dirty="0" err="1"/>
              <a:t>lake</a:t>
            </a:r>
            <a:r>
              <a:rPr lang="fr-FR" sz="2200" i="1" dirty="0"/>
              <a:t>: plants </a:t>
            </a:r>
            <a:r>
              <a:rPr lang="fr-FR" sz="2200" i="1" dirty="0" err="1"/>
              <a:t>become</a:t>
            </a:r>
            <a:r>
              <a:rPr lang="fr-FR" sz="2200" i="1" dirty="0"/>
              <a:t> </a:t>
            </a:r>
            <a:r>
              <a:rPr lang="fr-FR" sz="2200" i="1" dirty="0" err="1"/>
              <a:t>much</a:t>
            </a:r>
            <a:r>
              <a:rPr lang="fr-FR" sz="2200" i="1" dirty="0"/>
              <a:t> more light! </a:t>
            </a:r>
            <a:r>
              <a:rPr lang="fr-FR" sz="2200" i="1" dirty="0" err="1"/>
              <a:t>They</a:t>
            </a:r>
            <a:r>
              <a:rPr lang="fr-FR" sz="2200" i="1" dirty="0"/>
              <a:t> </a:t>
            </a:r>
            <a:r>
              <a:rPr lang="fr-FR" sz="2200" i="1" dirty="0" err="1"/>
              <a:t>bring</a:t>
            </a:r>
            <a:r>
              <a:rPr lang="fr-FR" sz="2200" i="1" dirty="0"/>
              <a:t> </a:t>
            </a:r>
            <a:r>
              <a:rPr lang="fr-FR" sz="2200" i="1" dirty="0" err="1"/>
              <a:t>twice</a:t>
            </a:r>
            <a:r>
              <a:rPr lang="fr-FR" sz="2200" i="1" dirty="0"/>
              <a:t> more </a:t>
            </a:r>
            <a:r>
              <a:rPr lang="fr-FR" sz="2200" i="1" dirty="0" err="1"/>
              <a:t>energy</a:t>
            </a:r>
            <a:r>
              <a:rPr lang="fr-FR" sz="2200" i="1" dirty="0"/>
              <a:t> for 2 </a:t>
            </a:r>
            <a:r>
              <a:rPr lang="fr-FR" sz="2200" i="1" dirty="0" err="1"/>
              <a:t>turns</a:t>
            </a:r>
            <a:endParaRPr lang="fr-FR" sz="2200" i="1" dirty="0"/>
          </a:p>
          <a:p>
            <a:pPr marL="342900" indent="-342900" algn="just">
              <a:buFontTx/>
              <a:buChar char="-"/>
            </a:pPr>
            <a:endParaRPr lang="fr-FR" sz="2200" i="1" dirty="0"/>
          </a:p>
          <a:p>
            <a:pPr marL="342900" indent="-342900" algn="just">
              <a:buFontTx/>
              <a:buChar char="-"/>
            </a:pPr>
            <a:r>
              <a:rPr lang="fr-FR" sz="2200" i="1" dirty="0"/>
              <a:t>A </a:t>
            </a:r>
            <a:r>
              <a:rPr lang="fr-FR" sz="2200" i="1" dirty="0" err="1"/>
              <a:t>fisherman</a:t>
            </a:r>
            <a:r>
              <a:rPr lang="fr-FR" sz="2200" i="1" dirty="0"/>
              <a:t> put </a:t>
            </a:r>
            <a:r>
              <a:rPr lang="fr-FR" sz="2200" i="1" dirty="0" err="1"/>
              <a:t>his</a:t>
            </a:r>
            <a:r>
              <a:rPr lang="fr-FR" sz="2200" i="1" dirty="0"/>
              <a:t> boat onto the water. He </a:t>
            </a:r>
            <a:r>
              <a:rPr lang="fr-FR" sz="2200" i="1" dirty="0" err="1"/>
              <a:t>repainted</a:t>
            </a:r>
            <a:r>
              <a:rPr lang="fr-FR" sz="2200" i="1" dirty="0"/>
              <a:t> </a:t>
            </a:r>
            <a:r>
              <a:rPr lang="fr-FR" sz="2200" i="1" dirty="0" err="1"/>
              <a:t>it</a:t>
            </a:r>
            <a:r>
              <a:rPr lang="fr-FR" sz="2200" i="1" dirty="0"/>
              <a:t> </a:t>
            </a:r>
            <a:r>
              <a:rPr lang="fr-FR" sz="2200" i="1" dirty="0" err="1"/>
              <a:t>with</a:t>
            </a:r>
            <a:r>
              <a:rPr lang="fr-FR" sz="2200" i="1" dirty="0"/>
              <a:t> </a:t>
            </a:r>
            <a:r>
              <a:rPr lang="fr-FR" sz="2200" i="1" dirty="0" err="1"/>
              <a:t>antifouling</a:t>
            </a:r>
            <a:r>
              <a:rPr lang="fr-FR" sz="2200" i="1" dirty="0"/>
              <a:t>: no </a:t>
            </a:r>
            <a:r>
              <a:rPr lang="fr-FR" sz="2200" i="1" dirty="0" err="1"/>
              <a:t>mollusk</a:t>
            </a:r>
            <a:r>
              <a:rPr lang="fr-FR" sz="2200" i="1" dirty="0"/>
              <a:t> for 2 </a:t>
            </a:r>
            <a:r>
              <a:rPr lang="fr-FR" sz="2200" i="1" dirty="0" err="1"/>
              <a:t>turns</a:t>
            </a:r>
            <a:endParaRPr lang="fr-FR" sz="2200" i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9331553" y="32710782"/>
            <a:ext cx="45297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endParaRPr lang="fr-FR" sz="2200" i="1" dirty="0"/>
          </a:p>
        </p:txBody>
      </p:sp>
      <p:sp>
        <p:nvSpPr>
          <p:cNvPr id="142" name="ZoneTexte 141"/>
          <p:cNvSpPr txBox="1"/>
          <p:nvPr/>
        </p:nvSpPr>
        <p:spPr>
          <a:xfrm>
            <a:off x="9201370" y="33199193"/>
            <a:ext cx="45297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fr-FR" sz="2200" i="1" dirty="0" err="1"/>
              <a:t>Opening</a:t>
            </a:r>
            <a:r>
              <a:rPr lang="fr-FR" sz="2200" i="1" dirty="0"/>
              <a:t> of a </a:t>
            </a:r>
            <a:r>
              <a:rPr lang="fr-FR" sz="2200" i="1" dirty="0" err="1"/>
              <a:t>fishing</a:t>
            </a:r>
            <a:r>
              <a:rPr lang="fr-FR" sz="2200" i="1" dirty="0"/>
              <a:t> </a:t>
            </a:r>
            <a:r>
              <a:rPr lang="fr-FR" sz="2200" i="1" dirty="0" err="1"/>
              <a:t>contest</a:t>
            </a:r>
            <a:r>
              <a:rPr lang="fr-FR" sz="2200" i="1" dirty="0"/>
              <a:t>. The </a:t>
            </a:r>
            <a:r>
              <a:rPr lang="fr-FR" sz="2200" i="1" dirty="0" err="1"/>
              <a:t>fish</a:t>
            </a:r>
            <a:r>
              <a:rPr lang="fr-FR" sz="2200" i="1" dirty="0"/>
              <a:t> </a:t>
            </a:r>
            <a:r>
              <a:rPr lang="fr-FR" sz="2200" i="1" dirty="0" err="1"/>
              <a:t>introduced</a:t>
            </a:r>
            <a:r>
              <a:rPr lang="fr-FR" sz="2200" i="1" dirty="0"/>
              <a:t> destroy all the </a:t>
            </a:r>
            <a:r>
              <a:rPr lang="fr-FR" sz="2200" i="1" dirty="0" err="1"/>
              <a:t>bottom</a:t>
            </a:r>
            <a:r>
              <a:rPr lang="fr-FR" sz="2200" i="1" dirty="0"/>
              <a:t> of the </a:t>
            </a:r>
            <a:r>
              <a:rPr lang="fr-FR" sz="2200" i="1" dirty="0" err="1"/>
              <a:t>lake</a:t>
            </a:r>
            <a:r>
              <a:rPr lang="fr-FR" sz="2200" i="1" dirty="0"/>
              <a:t>: no more ressources in the area for 2 </a:t>
            </a:r>
            <a:r>
              <a:rPr lang="fr-FR" sz="2200" i="1" dirty="0" err="1"/>
              <a:t>turns</a:t>
            </a:r>
            <a:r>
              <a:rPr lang="fr-FR" sz="2200" i="1" dirty="0"/>
              <a:t>.</a:t>
            </a:r>
          </a:p>
        </p:txBody>
      </p:sp>
      <p:sp>
        <p:nvSpPr>
          <p:cNvPr id="143" name="ZoneTexte 142"/>
          <p:cNvSpPr txBox="1"/>
          <p:nvPr/>
        </p:nvSpPr>
        <p:spPr>
          <a:xfrm>
            <a:off x="14985846" y="34797750"/>
            <a:ext cx="150845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fr-FR" sz="2600" dirty="0"/>
              <a:t>Open source: code </a:t>
            </a:r>
            <a:r>
              <a:rPr lang="fr-FR" sz="2600" dirty="0" err="1"/>
              <a:t>available</a:t>
            </a:r>
            <a:r>
              <a:rPr lang="fr-FR" sz="2600" dirty="0"/>
              <a:t> on</a:t>
            </a:r>
          </a:p>
        </p:txBody>
      </p:sp>
      <p:cxnSp>
        <p:nvCxnSpPr>
          <p:cNvPr id="24" name="Connecteur droit 23"/>
          <p:cNvCxnSpPr/>
          <p:nvPr/>
        </p:nvCxnSpPr>
        <p:spPr>
          <a:xfrm>
            <a:off x="400830" y="41998550"/>
            <a:ext cx="298791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ZoneTexte 143"/>
          <p:cNvSpPr txBox="1"/>
          <p:nvPr/>
        </p:nvSpPr>
        <p:spPr>
          <a:xfrm>
            <a:off x="481514" y="42094324"/>
            <a:ext cx="1508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err="1"/>
              <a:t>References</a:t>
            </a:r>
            <a:r>
              <a:rPr lang="fr-FR" sz="1800" dirty="0"/>
              <a:t>: </a:t>
            </a:r>
          </a:p>
        </p:txBody>
      </p:sp>
      <p:cxnSp>
        <p:nvCxnSpPr>
          <p:cNvPr id="152" name="Connecteur droit 151"/>
          <p:cNvCxnSpPr/>
          <p:nvPr/>
        </p:nvCxnSpPr>
        <p:spPr>
          <a:xfrm>
            <a:off x="17723682" y="25108189"/>
            <a:ext cx="10462793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9" name="ZoneTexte 148"/>
          <p:cNvSpPr txBox="1"/>
          <p:nvPr/>
        </p:nvSpPr>
        <p:spPr>
          <a:xfrm>
            <a:off x="15566076" y="16918349"/>
            <a:ext cx="9784182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500" dirty="0"/>
          </a:p>
          <a:p>
            <a:pPr marL="457200" indent="-457200" defTabSz="4603750">
              <a:buFont typeface="Wingdings" panose="05000000000000000000" pitchFamily="2" charset="2"/>
              <a:buChar char="Ø"/>
            </a:pPr>
            <a:r>
              <a:rPr lang="fr-FR" sz="2600" b="1" dirty="0"/>
              <a:t>An agent-</a:t>
            </a:r>
            <a:r>
              <a:rPr lang="fr-FR" sz="2600" b="1" dirty="0" err="1"/>
              <a:t>based</a:t>
            </a:r>
            <a:r>
              <a:rPr lang="fr-FR" sz="2600" b="1" dirty="0"/>
              <a:t> model</a:t>
            </a:r>
            <a:r>
              <a:rPr lang="fr-FR" sz="2600" dirty="0"/>
              <a:t> (ABM) for a simple </a:t>
            </a:r>
            <a:r>
              <a:rPr lang="fr-FR" sz="2600" dirty="0" err="1"/>
              <a:t>prey-predator</a:t>
            </a:r>
            <a:r>
              <a:rPr lang="fr-FR" sz="2600" dirty="0"/>
              <a:t> system </a:t>
            </a:r>
            <a:r>
              <a:rPr lang="fr-FR" sz="2600" dirty="0" err="1"/>
              <a:t>is</a:t>
            </a:r>
            <a:r>
              <a:rPr lang="fr-FR" sz="2600" dirty="0"/>
              <a:t> </a:t>
            </a:r>
            <a:r>
              <a:rPr lang="fr-FR" sz="2600" dirty="0" err="1"/>
              <a:t>proposed</a:t>
            </a:r>
            <a:r>
              <a:rPr lang="fr-FR" sz="2600" dirty="0"/>
              <a:t> as a basis of the computer </a:t>
            </a:r>
            <a:r>
              <a:rPr lang="fr-FR" sz="2600" dirty="0" err="1"/>
              <a:t>game</a:t>
            </a:r>
            <a:r>
              <a:rPr lang="fr-FR" sz="2600" dirty="0"/>
              <a:t> (</a:t>
            </a:r>
            <a:r>
              <a:rPr lang="fr-FR" sz="2600" dirty="0" err="1"/>
              <a:t>Netlogo</a:t>
            </a:r>
            <a:r>
              <a:rPr lang="fr-FR" sz="2600" dirty="0"/>
              <a:t> software)</a:t>
            </a:r>
          </a:p>
          <a:p>
            <a:pPr marL="457200" indent="-457200" defTabSz="4603750"/>
            <a:endParaRPr lang="fr-FR" sz="1500" dirty="0"/>
          </a:p>
          <a:p>
            <a:pPr marL="457200" indent="-457200" defTabSz="4603750">
              <a:buFont typeface="Wingdings" panose="05000000000000000000" pitchFamily="2" charset="2"/>
              <a:buChar char="Ø"/>
            </a:pPr>
            <a:r>
              <a:rPr lang="fr-FR" sz="2600" dirty="0"/>
              <a:t>ABM </a:t>
            </a:r>
            <a:r>
              <a:rPr lang="fr-FR" sz="2600" b="1" dirty="0" err="1"/>
              <a:t>simulate</a:t>
            </a:r>
            <a:r>
              <a:rPr lang="fr-FR" sz="2600" b="1" dirty="0"/>
              <a:t> the </a:t>
            </a:r>
            <a:r>
              <a:rPr lang="fr-FR" sz="2600" b="1" dirty="0" err="1"/>
              <a:t>behavior</a:t>
            </a:r>
            <a:r>
              <a:rPr lang="fr-FR" sz="2600" b="1" dirty="0"/>
              <a:t> and interactions </a:t>
            </a:r>
            <a:r>
              <a:rPr lang="fr-FR" sz="2600" b="1" dirty="0" err="1"/>
              <a:t>between</a:t>
            </a:r>
            <a:r>
              <a:rPr lang="fr-FR" sz="2600" b="1" dirty="0"/>
              <a:t> agents </a:t>
            </a:r>
            <a:r>
              <a:rPr lang="fr-FR" sz="2600" dirty="0"/>
              <a:t>(</a:t>
            </a:r>
            <a:r>
              <a:rPr lang="fr-FR" sz="2600" dirty="0" err="1"/>
              <a:t>fish</a:t>
            </a:r>
            <a:r>
              <a:rPr lang="fr-FR" sz="2600" dirty="0"/>
              <a:t>) to </a:t>
            </a:r>
            <a:r>
              <a:rPr lang="fr-FR" sz="2600" dirty="0" err="1"/>
              <a:t>reconstruct</a:t>
            </a:r>
            <a:r>
              <a:rPr lang="fr-FR" sz="2600" dirty="0"/>
              <a:t> the </a:t>
            </a:r>
            <a:r>
              <a:rPr lang="fr-FR" sz="2600" b="1" dirty="0"/>
              <a:t>population </a:t>
            </a:r>
            <a:r>
              <a:rPr lang="fr-FR" sz="2600" b="1" dirty="0" err="1"/>
              <a:t>dynamic</a:t>
            </a:r>
            <a:r>
              <a:rPr lang="fr-FR" sz="2600" b="1" dirty="0"/>
              <a:t> </a:t>
            </a:r>
            <a:r>
              <a:rPr lang="fr-FR" sz="2600" dirty="0"/>
              <a:t>(</a:t>
            </a:r>
            <a:r>
              <a:rPr lang="fr-FR" sz="2600" dirty="0" err="1"/>
              <a:t>bottom</a:t>
            </a:r>
            <a:r>
              <a:rPr lang="fr-FR" sz="2600" dirty="0"/>
              <a:t>-up </a:t>
            </a:r>
            <a:r>
              <a:rPr lang="fr-FR" sz="2600" dirty="0" err="1"/>
              <a:t>approach</a:t>
            </a:r>
            <a:r>
              <a:rPr lang="fr-FR" sz="2600" dirty="0"/>
              <a:t>)</a:t>
            </a:r>
          </a:p>
          <a:p>
            <a:pPr marL="457200" indent="-457200" defTabSz="4603750"/>
            <a:endParaRPr lang="fr-FR" sz="1500" dirty="0"/>
          </a:p>
          <a:p>
            <a:pPr marL="457200" indent="-457200" algn="just" defTabSz="4603750">
              <a:buFont typeface="Wingdings" panose="05000000000000000000" pitchFamily="2" charset="2"/>
              <a:buChar char="Ø"/>
            </a:pPr>
            <a:r>
              <a:rPr lang="fr-FR" sz="2600" b="1" dirty="0" err="1"/>
              <a:t>Stochasticity</a:t>
            </a:r>
            <a:r>
              <a:rPr lang="fr-FR" sz="2600" dirty="0"/>
              <a:t> </a:t>
            </a:r>
            <a:r>
              <a:rPr lang="fr-FR" sz="2600" dirty="0" err="1"/>
              <a:t>is</a:t>
            </a:r>
            <a:r>
              <a:rPr lang="fr-FR" sz="2600" dirty="0"/>
              <a:t> </a:t>
            </a:r>
            <a:r>
              <a:rPr lang="fr-FR" sz="2600" dirty="0" err="1"/>
              <a:t>included</a:t>
            </a:r>
            <a:r>
              <a:rPr lang="fr-FR" sz="2600" dirty="0"/>
              <a:t> </a:t>
            </a:r>
            <a:r>
              <a:rPr lang="fr-FR" sz="2600" dirty="0" err="1"/>
              <a:t>with</a:t>
            </a:r>
            <a:r>
              <a:rPr lang="fr-FR" sz="2600" dirty="0"/>
              <a:t> </a:t>
            </a:r>
            <a:r>
              <a:rPr lang="fr-FR" sz="2600" dirty="0" err="1"/>
              <a:t>spatialized</a:t>
            </a:r>
            <a:r>
              <a:rPr lang="fr-FR" sz="2600" dirty="0"/>
              <a:t> interactions (</a:t>
            </a:r>
            <a:r>
              <a:rPr lang="fr-FR" sz="2600" dirty="0" err="1"/>
              <a:t>smoothed</a:t>
            </a:r>
            <a:r>
              <a:rPr lang="fr-FR" sz="2600" dirty="0"/>
              <a:t> </a:t>
            </a:r>
            <a:r>
              <a:rPr lang="fr-FR" sz="2600" dirty="0" err="1"/>
              <a:t>brownian</a:t>
            </a:r>
            <a:r>
              <a:rPr lang="fr-FR" sz="2600" dirty="0"/>
              <a:t> motions), </a:t>
            </a:r>
            <a:r>
              <a:rPr lang="fr-FR" sz="2600" dirty="0" err="1"/>
              <a:t>illustrating</a:t>
            </a:r>
            <a:r>
              <a:rPr lang="fr-FR" sz="2600" dirty="0"/>
              <a:t> the </a:t>
            </a:r>
            <a:r>
              <a:rPr lang="fr-FR" sz="2600" b="1" dirty="0"/>
              <a:t>randomisation of </a:t>
            </a:r>
            <a:r>
              <a:rPr lang="fr-FR" sz="2600" b="1" dirty="0" err="1"/>
              <a:t>prey-predator</a:t>
            </a:r>
            <a:r>
              <a:rPr lang="fr-FR" sz="2600" b="1" dirty="0"/>
              <a:t> interactions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0409666" y="24779927"/>
            <a:ext cx="50994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2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HOW TO PLAY THE GAME</a:t>
            </a:r>
          </a:p>
        </p:txBody>
      </p:sp>
      <p:cxnSp>
        <p:nvCxnSpPr>
          <p:cNvPr id="36" name="Connecteur droit 35"/>
          <p:cNvCxnSpPr/>
          <p:nvPr/>
        </p:nvCxnSpPr>
        <p:spPr>
          <a:xfrm>
            <a:off x="1373541" y="19671715"/>
            <a:ext cx="11815923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1" name="ZoneTexte 150"/>
          <p:cNvSpPr txBox="1"/>
          <p:nvPr/>
        </p:nvSpPr>
        <p:spPr>
          <a:xfrm>
            <a:off x="4648130" y="19401045"/>
            <a:ext cx="50994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2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HOW TO PLAY THE GAME</a:t>
            </a:r>
          </a:p>
        </p:txBody>
      </p:sp>
      <p:sp>
        <p:nvSpPr>
          <p:cNvPr id="153" name="ZoneTexte 152"/>
          <p:cNvSpPr txBox="1"/>
          <p:nvPr/>
        </p:nvSpPr>
        <p:spPr>
          <a:xfrm>
            <a:off x="19383086" y="12864256"/>
            <a:ext cx="687239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2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DEVELOPMENT OF THE PROTOTYPE</a:t>
            </a:r>
          </a:p>
        </p:txBody>
      </p:sp>
      <p:sp>
        <p:nvSpPr>
          <p:cNvPr id="157" name="ZoneTexte 156"/>
          <p:cNvSpPr txBox="1"/>
          <p:nvPr/>
        </p:nvSpPr>
        <p:spPr>
          <a:xfrm>
            <a:off x="4128629" y="12855445"/>
            <a:ext cx="687239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2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DEVELOPMENT OF THE PROTOTYPE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</TotalTime>
  <Words>1058</Words>
  <Application>Microsoft Macintosh PowerPoint</Application>
  <PresentationFormat>Custom</PresentationFormat>
  <Paragraphs>171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Thème Office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Travail</dc:creator>
  <cp:lastModifiedBy>Jean</cp:lastModifiedBy>
  <cp:revision>126</cp:revision>
  <dcterms:created xsi:type="dcterms:W3CDTF">2016-04-29T16:12:44Z</dcterms:created>
  <dcterms:modified xsi:type="dcterms:W3CDTF">2016-05-17T11:46:51Z</dcterms:modified>
</cp:coreProperties>
</file>